
<file path=[Content_Types].xml><?xml version="1.0" encoding="utf-8"?>
<Types xmlns="http://schemas.openxmlformats.org/package/2006/content-types">
  <Default Extension="png" ContentType="image/png"/>
  <Default Extension="jpeg" ContentType="image/jpeg"/>
  <Default Extension="gif" ContentType="image/gif"/>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embeddedFontLst>
    <p:embeddedFont>
      <p:font typeface="OPPOSans H"/>
      <p:regular r:id="rId25"/>
    </p:embeddedFont>
    <p:embeddedFont>
      <p:font typeface="OPPOSans R"/>
      <p:regular r:id="rId26"/>
    </p:embeddedFont>
    <p:embeddedFont>
      <p:font typeface="Source Han Sans"/>
      <p:regular r:id="rId27"/>
    </p:embeddedFont>
    <p:embeddedFont>
      <p:font typeface="Source Han Sans CN Bold"/>
      <p:regular r:id="rId28"/>
    </p:embeddedFont>
    <p:embeddedFont>
      <p:font typeface="OPPOSans L"/>
      <p:regular r:id="rId29"/>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font" Target="fonts/font1.fntdata"/>
<Relationship Id="rId26" Type="http://schemas.openxmlformats.org/officeDocument/2006/relationships/font" Target="fonts/font5.fntdata"/>
<Relationship Id="rId27" Type="http://schemas.openxmlformats.org/officeDocument/2006/relationships/font" Target="fonts/font4.fntdata"/>
<Relationship Id="rId28" Type="http://schemas.openxmlformats.org/officeDocument/2006/relationships/font" Target="fonts/font2.fntdata"/>
<Relationship Id="rId29" Type="http://schemas.openxmlformats.org/officeDocument/2006/relationships/font" Target="fonts/font3.fntdata"/>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jpeg"/>
<Relationship Id="rId3" Type="http://schemas.openxmlformats.org/officeDocument/2006/relationships/image" Target="../media/image1.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5.png"/>
<Relationship Id="rId3" Type="http://schemas.openxmlformats.org/officeDocument/2006/relationships/image" Target="../media/image7.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6.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8.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jpe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1.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jpe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0.png"/>
<Relationship Id="rId3" Type="http://schemas.openxmlformats.org/officeDocument/2006/relationships/image" Target="../media/image9.png"/>
<Relationship Id="rId4" Type="http://schemas.openxmlformats.org/officeDocument/2006/relationships/image" Target="../media/image12.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jpeg"/>
<Relationship Id="rId3" Type="http://schemas.openxmlformats.org/officeDocument/2006/relationships/image" Target="../media/image1.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jpe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4.gif"/>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jpe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jpe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3.jpe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1009926" y="1959077"/>
            <a:ext cx="7148414" cy="2181402"/>
          </a:xfrm>
          <a:prstGeom prst="rect">
            <a:avLst/>
          </a:prstGeom>
          <a:noFill/>
          <a:ln>
            <a:noFill/>
          </a:ln>
        </p:spPr>
        <p:txBody>
          <a:bodyPr vert="horz" wrap="square" lIns="0" tIns="0" rIns="0" bIns="0" rtlCol="0" anchor="t"/>
          <a:lstStyle/>
          <a:p>
            <a:pPr algn="l"/>
            <a:r>
              <a:rPr kumimoji="1" lang="en-US" altLang="zh-CN" sz="3300">
                <a:ln w="12700">
                  <a:noFill/>
                </a:ln>
                <a:solidFill>
                  <a:srgbClr val="FFFFFF">
                    <a:alpha val="100000"/>
                  </a:srgbClr>
                </a:solidFill>
                <a:latin typeface="OPPOSans H"/>
                <a:ea typeface="OPPOSans H"/>
                <a:cs typeface="OPPOSans H"/>
              </a:rPr>
              <a:t>Building a Cat vs. Dog Classifier Using Keras and TensorFlow</a:t>
            </a:r>
            <a:endParaRPr kumimoji="1" lang="zh-CN" altLang="en-US"/>
          </a:p>
        </p:txBody>
      </p:sp>
      <p:sp>
        <p:nvSpPr>
          <p:cNvPr id="4" name="标题 1"/>
          <p:cNvSpPr txBox="1"/>
          <p:nvPr/>
        </p:nvSpPr>
        <p:spPr>
          <a:xfrm rot="0" flipH="0" flipV="0">
            <a:off x="660400" y="5591441"/>
            <a:ext cx="1618129" cy="457200"/>
          </a:xfrm>
          <a:prstGeom prst="roundRect">
            <a:avLst>
              <a:gd name="adj" fmla="val 50000"/>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935545" y="5645889"/>
            <a:ext cx="1353607" cy="348304"/>
          </a:xfrm>
          <a:prstGeom prst="rect">
            <a:avLst/>
          </a:prstGeom>
          <a:noFill/>
          <a:ln>
            <a:noFill/>
          </a:ln>
        </p:spPr>
        <p:txBody>
          <a:bodyPr vert="horz" wrap="square" lIns="0" tIns="0" rIns="0" bIns="0" rtlCol="0" anchor="ctr"/>
          <a:lstStyle/>
          <a:p>
            <a:pPr algn="l"/>
            <a:r>
              <a:rPr kumimoji="1" lang="en-US" altLang="zh-CN" sz="1800">
                <a:ln w="12700">
                  <a:noFill/>
                </a:ln>
                <a:solidFill>
                  <a:srgbClr val="FFFFFF">
                    <a:alpha val="100000"/>
                  </a:srgbClr>
                </a:solidFill>
                <a:latin typeface="OPPOSans R"/>
                <a:ea typeface="OPPOSans R"/>
                <a:cs typeface="OPPOSans R"/>
              </a:rPr>
              <a:t>Jonathan</a:t>
            </a:r>
            <a:endParaRPr kumimoji="1" lang="zh-CN" altLang="en-US"/>
          </a:p>
        </p:txBody>
      </p:sp>
      <p:sp>
        <p:nvSpPr>
          <p:cNvPr id="6" name="标题 1"/>
          <p:cNvSpPr txBox="1"/>
          <p:nvPr/>
        </p:nvSpPr>
        <p:spPr>
          <a:xfrm rot="0" flipH="0" flipV="0">
            <a:off x="2693014" y="5588550"/>
            <a:ext cx="455021" cy="455021"/>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pic>
        <p:nvPicPr>
          <p:cNvPr id="7" name=""/>
          <p:cNvPicPr>
            <a:picLocks noChangeAspect="1"/>
          </p:cNvPicPr>
          <p:nvPr/>
        </p:nvPicPr>
        <p:blipFill>
          <a:blip r:embed="rId3">
            <a:alphaModFix amt="100000"/>
          </a:blip>
          <a:srcRect l="0" t="0" r="0" b="0"/>
          <a:stretch>
            <a:fillRect/>
          </a:stretch>
        </p:blipFill>
        <p:spPr>
          <a:xfrm rot="8100000" flipH="0" flipV="0">
            <a:off x="2813835" y="5678013"/>
            <a:ext cx="213378" cy="213378"/>
          </a:xfrm>
          <a:prstGeom prst="rect">
            <a:avLst/>
          </a:prstGeom>
          <a:noFill/>
          <a:ln>
            <a:noFill/>
          </a:ln>
        </p:spPr>
      </p:pic>
      <p:sp>
        <p:nvSpPr>
          <p:cNvPr id="8" name="标题 1"/>
          <p:cNvSpPr txBox="1"/>
          <p:nvPr/>
        </p:nvSpPr>
        <p:spPr>
          <a:xfrm rot="0" flipH="0" flipV="0">
            <a:off x="11349925" y="5763356"/>
            <a:ext cx="162092" cy="125321"/>
          </a:xfrm>
          <a:custGeom>
            <a:avLst/>
            <a:gdLst>
              <a:gd name="connsiteX0" fmla="*/ 9855 w 162092"/>
              <a:gd name="connsiteY0" fmla="*/ 105905 h 125321"/>
              <a:gd name="connsiteX1" fmla="*/ 152826 w 162092"/>
              <a:gd name="connsiteY1" fmla="*/ 105905 h 125321"/>
              <a:gd name="connsiteX2" fmla="*/ 152826 w 162092"/>
              <a:gd name="connsiteY2" fmla="*/ 125321 h 125321"/>
              <a:gd name="connsiteX3" fmla="*/ 9855 w 162092"/>
              <a:gd name="connsiteY3" fmla="*/ 125321 h 125321"/>
              <a:gd name="connsiteX4" fmla="*/ 9855 w 162092"/>
              <a:gd name="connsiteY4" fmla="*/ 105905 h 125321"/>
              <a:gd name="connsiteX5" fmla="*/ 9855 w 162092"/>
              <a:gd name="connsiteY5" fmla="*/ 52952 h 125321"/>
              <a:gd name="connsiteX6" fmla="*/ 116936 w 162092"/>
              <a:gd name="connsiteY6" fmla="*/ 52952 h 125321"/>
              <a:gd name="connsiteX7" fmla="*/ 116936 w 162092"/>
              <a:gd name="connsiteY7" fmla="*/ 72368 h 125321"/>
              <a:gd name="connsiteX8" fmla="*/ 9855 w 162092"/>
              <a:gd name="connsiteY8" fmla="*/ 72368 h 125321"/>
              <a:gd name="connsiteX9" fmla="*/ 9855 w 162092"/>
              <a:gd name="connsiteY9" fmla="*/ 52952 h 125321"/>
              <a:gd name="connsiteX10" fmla="*/ 9267 w 162092"/>
              <a:gd name="connsiteY10" fmla="*/ 0 h 125321"/>
              <a:gd name="connsiteX11" fmla="*/ 152238 w 162092"/>
              <a:gd name="connsiteY11" fmla="*/ 0 h 125321"/>
              <a:gd name="connsiteX12" fmla="*/ 152238 w 162092"/>
              <a:gd name="connsiteY12" fmla="*/ 19416 h 125321"/>
              <a:gd name="connsiteX13" fmla="*/ 9267 w 162092"/>
              <a:gd name="connsiteY13" fmla="*/ 19416 h 125321"/>
              <a:gd name="connsiteX14" fmla="*/ 9267 w 162092"/>
              <a:gd name="connsiteY14" fmla="*/ 0 h 125321"/>
            </a:gdLst>
            <a:rect l="l" t="t" r="r" b="b"/>
            <a:pathLst>
              <a:path w="162092" h="125321">
                <a:moveTo>
                  <a:pt x="9855" y="105905"/>
                </a:moveTo>
                <a:lnTo>
                  <a:pt x="152826" y="105905"/>
                </a:lnTo>
                <a:cubicBezTo>
                  <a:pt x="165181" y="105905"/>
                  <a:pt x="165181" y="125321"/>
                  <a:pt x="152826" y="125321"/>
                </a:cubicBezTo>
                <a:lnTo>
                  <a:pt x="9855" y="125321"/>
                </a:lnTo>
                <a:cubicBezTo>
                  <a:pt x="-2501" y="125321"/>
                  <a:pt x="-2501" y="105905"/>
                  <a:pt x="9855" y="105905"/>
                </a:cubicBezTo>
                <a:close/>
                <a:moveTo>
                  <a:pt x="9855" y="52952"/>
                </a:moveTo>
                <a:lnTo>
                  <a:pt x="116936" y="52952"/>
                </a:lnTo>
                <a:cubicBezTo>
                  <a:pt x="129292" y="52952"/>
                  <a:pt x="129292" y="72368"/>
                  <a:pt x="116936" y="72368"/>
                </a:cubicBezTo>
                <a:lnTo>
                  <a:pt x="9855" y="72368"/>
                </a:lnTo>
                <a:cubicBezTo>
                  <a:pt x="-2501" y="72368"/>
                  <a:pt x="-2501" y="52952"/>
                  <a:pt x="9855" y="52952"/>
                </a:cubicBezTo>
                <a:close/>
                <a:moveTo>
                  <a:pt x="9267" y="0"/>
                </a:moveTo>
                <a:lnTo>
                  <a:pt x="152238" y="0"/>
                </a:lnTo>
                <a:cubicBezTo>
                  <a:pt x="164593" y="0"/>
                  <a:pt x="164593" y="19416"/>
                  <a:pt x="152238" y="19416"/>
                </a:cubicBezTo>
                <a:lnTo>
                  <a:pt x="9267" y="19416"/>
                </a:lnTo>
                <a:cubicBezTo>
                  <a:pt x="-3089" y="19416"/>
                  <a:pt x="-3089" y="0"/>
                  <a:pt x="9267" y="0"/>
                </a:cubicBezTo>
                <a:close/>
              </a:path>
            </a:pathLst>
          </a:custGeom>
          <a:solidFill>
            <a:schemeClr val="bg1"/>
          </a:solidFill>
          <a:ln w="5879"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0" flipH="0" flipV="0">
            <a:off x="11105176" y="576112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rot="0" flipH="0" flipV="0">
            <a:off x="660400" y="1967948"/>
            <a:ext cx="134730" cy="216673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0" flipH="0" flipV="0">
            <a:off x="11438513" y="757924"/>
            <a:ext cx="80387" cy="80387"/>
          </a:xfrm>
          <a:prstGeom prst="ellipse">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0" flipH="0" flipV="0">
            <a:off x="11287788" y="757924"/>
            <a:ext cx="80387" cy="80387"/>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18900000" flipH="0" flipV="0">
            <a:off x="7349922" y="1435263"/>
            <a:ext cx="2870522" cy="2870522"/>
          </a:xfrm>
          <a:prstGeom prst="rect">
            <a:avLst/>
          </a:prstGeom>
          <a:solidFill>
            <a:schemeClr val="accent1"/>
          </a:solidFill>
          <a:ln w="12700" cap="sq">
            <a:noFill/>
            <a:miter/>
          </a:ln>
          <a:effectLst>
            <a:outerShdw dist="38100" blurRad="50800" dir="5400000" sx="100000" sy="100000" kx="0" ky="0" algn="t" rotWithShape="0">
              <a:schemeClr val="tx1">
                <a:lumMod val="85000"/>
                <a:lumOff val="15000"/>
                <a:alpha val="21000"/>
              </a:schemeClr>
            </a:outerShdw>
          </a:effectLst>
        </p:spPr>
        <p:txBody>
          <a:bodyPr vert="horz" wrap="square" lIns="91440" tIns="45720" rIns="91440" bIns="45720" rtlCol="0" anchor="ctr"/>
          <a:lstStyle/>
          <a:p>
            <a:pPr algn="ctr"/>
            <a:endParaRPr kumimoji="1" lang="zh-CN" altLang="en-US"/>
          </a:p>
        </p:txBody>
      </p:sp>
      <p:sp>
        <p:nvSpPr>
          <p:cNvPr id="3" name="标题 1"/>
          <p:cNvSpPr txBox="1"/>
          <p:nvPr/>
        </p:nvSpPr>
        <p:spPr>
          <a:xfrm rot="18900000" flipH="0" flipV="0">
            <a:off x="10226603" y="839536"/>
            <a:ext cx="1538692" cy="1538692"/>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8900000" flipH="0" flipV="0">
            <a:off x="11719113" y="233649"/>
            <a:ext cx="945777" cy="945777"/>
          </a:xfrm>
          <a:custGeom>
            <a:avLst/>
            <a:gdLst>
              <a:gd name="connsiteX0" fmla="*/ 945777 w 945777"/>
              <a:gd name="connsiteY0" fmla="*/ 0 h 945777"/>
              <a:gd name="connsiteX1" fmla="*/ 0 w 945777"/>
              <a:gd name="connsiteY1" fmla="*/ 945777 h 945777"/>
              <a:gd name="connsiteX2" fmla="*/ 0 w 945777"/>
              <a:gd name="connsiteY2" fmla="*/ 0 h 945777"/>
              <a:gd name="connsiteX3" fmla="*/ 945777 w 945777"/>
              <a:gd name="connsiteY3" fmla="*/ 0 h 945777"/>
            </a:gdLst>
            <a:rect l="l" t="t" r="r" b="b"/>
            <a:pathLst>
              <a:path w="945777" h="945777">
                <a:moveTo>
                  <a:pt x="945777" y="0"/>
                </a:moveTo>
                <a:lnTo>
                  <a:pt x="0" y="945777"/>
                </a:lnTo>
                <a:lnTo>
                  <a:pt x="0" y="0"/>
                </a:lnTo>
                <a:lnTo>
                  <a:pt x="945777" y="0"/>
                </a:lnTo>
                <a:close/>
              </a:path>
            </a:pathLst>
          </a:custGeom>
          <a:solidFill>
            <a:schemeClr val="accent1">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8900000" flipH="0" flipV="0">
            <a:off x="12069698" y="1831645"/>
            <a:ext cx="435616" cy="435616"/>
          </a:xfrm>
          <a:custGeom>
            <a:avLst/>
            <a:gdLst>
              <a:gd name="connsiteX0" fmla="*/ 258949 w 258949"/>
              <a:gd name="connsiteY0" fmla="*/ 0 h 258949"/>
              <a:gd name="connsiteX1" fmla="*/ 0 w 258949"/>
              <a:gd name="connsiteY1" fmla="*/ 258949 h 258949"/>
              <a:gd name="connsiteX2" fmla="*/ 0 w 258949"/>
              <a:gd name="connsiteY2" fmla="*/ 0 h 258949"/>
              <a:gd name="connsiteX3" fmla="*/ 258949 w 258949"/>
              <a:gd name="connsiteY3" fmla="*/ 0 h 258949"/>
            </a:gdLst>
            <a:rect l="l" t="t" r="r" b="b"/>
            <a:pathLst>
              <a:path w="258949" h="258949">
                <a:moveTo>
                  <a:pt x="258949" y="0"/>
                </a:moveTo>
                <a:lnTo>
                  <a:pt x="0" y="258949"/>
                </a:lnTo>
                <a:lnTo>
                  <a:pt x="0" y="0"/>
                </a:lnTo>
                <a:lnTo>
                  <a:pt x="258949" y="0"/>
                </a:lnTo>
                <a:close/>
              </a:path>
            </a:pathLst>
          </a:custGeom>
          <a:solidFill>
            <a:schemeClr val="accent1">
              <a:alpha val="29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8900000" flipH="0" flipV="0">
            <a:off x="10484226" y="2772509"/>
            <a:ext cx="2157764" cy="1538693"/>
          </a:xfrm>
          <a:custGeom>
            <a:avLst/>
            <a:gdLst>
              <a:gd name="connsiteX0" fmla="*/ 2157764 w 2157764"/>
              <a:gd name="connsiteY0" fmla="*/ 1 h 1538693"/>
              <a:gd name="connsiteX1" fmla="*/ 2157764 w 2157764"/>
              <a:gd name="connsiteY1" fmla="*/ 572918 h 1538693"/>
              <a:gd name="connsiteX2" fmla="*/ 1191989 w 2157764"/>
              <a:gd name="connsiteY2" fmla="*/ 1538693 h 1538693"/>
              <a:gd name="connsiteX3" fmla="*/ 0 w 2157764"/>
              <a:gd name="connsiteY3" fmla="*/ 1538693 h 1538693"/>
              <a:gd name="connsiteX4" fmla="*/ 0 w 2157764"/>
              <a:gd name="connsiteY4" fmla="*/ 0 h 1538693"/>
              <a:gd name="connsiteX5" fmla="*/ 2157764 w 2157764"/>
              <a:gd name="connsiteY5" fmla="*/ 1 h 1538693"/>
            </a:gdLst>
            <a:rect l="l" t="t" r="r" b="b"/>
            <a:pathLst>
              <a:path w="2157764" h="1538693">
                <a:moveTo>
                  <a:pt x="2157764" y="1"/>
                </a:moveTo>
                <a:lnTo>
                  <a:pt x="2157764" y="572918"/>
                </a:lnTo>
                <a:lnTo>
                  <a:pt x="1191989" y="1538693"/>
                </a:lnTo>
                <a:lnTo>
                  <a:pt x="0" y="1538693"/>
                </a:lnTo>
                <a:lnTo>
                  <a:pt x="0" y="0"/>
                </a:lnTo>
                <a:lnTo>
                  <a:pt x="2157764" y="1"/>
                </a:lnTo>
                <a:close/>
              </a:path>
            </a:pathLst>
          </a:custGeom>
          <a:solidFill>
            <a:schemeClr val="accent1"/>
          </a:solidFill>
          <a:ln w="12700" cap="sq">
            <a:noFill/>
            <a:miter/>
          </a:ln>
          <a:effectLst>
            <a:outerShdw dist="38100" blurRad="50800" dir="5400000" sx="100000" sy="100000" kx="0" ky="0" algn="t" rotWithShape="0">
              <a:schemeClr val="tx1">
                <a:lumMod val="85000"/>
                <a:lumOff val="15000"/>
                <a:alpha val="21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rot="18900000" flipH="0" flipV="0">
            <a:off x="11716046" y="4604291"/>
            <a:ext cx="951907" cy="951907"/>
          </a:xfrm>
          <a:custGeom>
            <a:avLst/>
            <a:gdLst>
              <a:gd name="connsiteX0" fmla="*/ 951907 w 951907"/>
              <a:gd name="connsiteY0" fmla="*/ 0 h 951907"/>
              <a:gd name="connsiteX1" fmla="*/ 0 w 951907"/>
              <a:gd name="connsiteY1" fmla="*/ 951907 h 951907"/>
              <a:gd name="connsiteX2" fmla="*/ 0 w 951907"/>
              <a:gd name="connsiteY2" fmla="*/ 0 h 951907"/>
              <a:gd name="connsiteX3" fmla="*/ 951907 w 951907"/>
              <a:gd name="connsiteY3" fmla="*/ 0 h 951907"/>
            </a:gdLst>
            <a:rect l="l" t="t" r="r" b="b"/>
            <a:pathLst>
              <a:path w="951907" h="951907">
                <a:moveTo>
                  <a:pt x="951907" y="0"/>
                </a:moveTo>
                <a:lnTo>
                  <a:pt x="0" y="951907"/>
                </a:lnTo>
                <a:lnTo>
                  <a:pt x="0" y="0"/>
                </a:lnTo>
                <a:lnTo>
                  <a:pt x="951907" y="0"/>
                </a:lnTo>
                <a:close/>
              </a:path>
            </a:pathLst>
          </a:custGeom>
          <a:solidFill>
            <a:schemeClr val="accent1">
              <a:alpha val="77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18900000" flipH="0" flipV="0">
            <a:off x="9177877" y="204112"/>
            <a:ext cx="973963" cy="95759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8900000" flipH="0" flipV="0">
            <a:off x="8944130" y="4449044"/>
            <a:ext cx="2157764" cy="2073246"/>
          </a:xfrm>
          <a:prstGeom prst="rect">
            <a:avLst/>
          </a:prstGeom>
          <a:solidFill>
            <a:schemeClr val="accent1"/>
          </a:solidFill>
          <a:ln w="12700" cap="sq">
            <a:noFill/>
            <a:miter/>
          </a:ln>
          <a:effectLst>
            <a:outerShdw dist="38100" blurRad="50800" dir="5400000" sx="100000" sy="100000" kx="0" ky="0" algn="t" rotWithShape="0">
              <a:schemeClr val="tx1">
                <a:lumMod val="85000"/>
                <a:lumOff val="15000"/>
                <a:alpha val="21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rot="18900000" flipH="0" flipV="0">
            <a:off x="7495318" y="4660816"/>
            <a:ext cx="907228" cy="87169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0" flipH="0" flipV="0">
            <a:off x="9446459" y="462987"/>
            <a:ext cx="440058" cy="39896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rot="0" flipH="0" flipV="0">
            <a:off x="7719517" y="4898692"/>
            <a:ext cx="440058" cy="44005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pic>
        <p:nvPicPr>
          <p:cNvPr id="13" name=""/>
          <p:cNvPicPr>
            <a:picLocks noChangeAspect="1"/>
          </p:cNvPicPr>
          <p:nvPr/>
        </p:nvPicPr>
        <p:blipFill>
          <a:blip r:embed="rId2">
            <a:alphaModFix amt="100000"/>
          </a:blip>
          <a:srcRect l="36128" t="0" r="36128" b="0"/>
          <a:stretch>
            <a:fillRect/>
          </a:stretch>
        </p:blipFill>
        <p:spPr>
          <a:xfrm rot="0" flipH="0" flipV="0">
            <a:off x="10261116" y="2234960"/>
            <a:ext cx="1930884" cy="2613790"/>
          </a:xfrm>
          <a:custGeom>
            <a:avLst/>
            <a:gdLst/>
            <a:rect l="l" t="t" r="r" b="b"/>
            <a:pathLst>
              <a:path w="1930884" h="2613790">
                <a:moveTo>
                  <a:pt x="1525770" y="0"/>
                </a:moveTo>
                <a:lnTo>
                  <a:pt x="1930884" y="405114"/>
                </a:lnTo>
                <a:lnTo>
                  <a:pt x="1930884" y="1770926"/>
                </a:lnTo>
                <a:lnTo>
                  <a:pt x="1088020" y="2613790"/>
                </a:lnTo>
                <a:lnTo>
                  <a:pt x="0" y="1525769"/>
                </a:lnTo>
                <a:lnTo>
                  <a:pt x="1525770" y="0"/>
                </a:lnTo>
                <a:close/>
              </a:path>
            </a:pathLst>
          </a:custGeom>
          <a:noFill/>
          <a:ln>
            <a:noFill/>
          </a:ln>
        </p:spPr>
      </p:pic>
      <p:sp>
        <p:nvSpPr>
          <p:cNvPr id="14" name="标题 1"/>
          <p:cNvSpPr txBox="1"/>
          <p:nvPr/>
        </p:nvSpPr>
        <p:spPr>
          <a:xfrm rot="18900000" flipH="0" flipV="0">
            <a:off x="6404160" y="2301899"/>
            <a:ext cx="344118" cy="338334"/>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0" flipH="0" flipV="0">
            <a:off x="660400" y="2235200"/>
            <a:ext cx="304800" cy="304800"/>
          </a:xfrm>
          <a:prstGeom prst="ellipse">
            <a:avLst/>
          </a:prstGeom>
          <a:solidFill>
            <a:schemeClr val="accent1"/>
          </a:solidFill>
          <a:ln w="12700" cap="sq">
            <a:noFill/>
            <a:miter/>
          </a:ln>
          <a:effectLst>
            <a:outerShdw dist="38100" blurRad="50800" dir="5400000" sx="100000" sy="100000" kx="0" ky="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rot="0" flipH="0" flipV="0">
            <a:off x="660400" y="3139440"/>
            <a:ext cx="5598160" cy="2540000"/>
          </a:xfrm>
          <a:prstGeom prst="rect">
            <a:avLst/>
          </a:prstGeom>
          <a:noFill/>
          <a:ln>
            <a:noFill/>
          </a:ln>
        </p:spPr>
        <p:txBody>
          <a:bodyPr vert="horz" wrap="square" lIns="0" tIns="0" rIns="0" bIns="0" rtlCol="0" anchor="t"/>
          <a:lstStyle/>
          <a:p>
            <a:pPr algn="l"/>
            <a:endParaRPr kumimoji="1" lang="zh-CN" altLang="en-US"/>
          </a:p>
        </p:txBody>
      </p:sp>
      <p:sp>
        <p:nvSpPr>
          <p:cNvPr id="17" name="标题 1"/>
          <p:cNvSpPr txBox="1"/>
          <p:nvPr/>
        </p:nvSpPr>
        <p:spPr>
          <a:xfrm rot="0" flipH="0" flipV="0">
            <a:off x="660400" y="2621280"/>
            <a:ext cx="5598160" cy="447040"/>
          </a:xfrm>
          <a:prstGeom prst="rect">
            <a:avLst/>
          </a:prstGeom>
          <a:noFill/>
          <a:ln>
            <a:noFill/>
          </a:ln>
        </p:spPr>
        <p:txBody>
          <a:bodyPr vert="horz" wrap="square" lIns="0" tIns="0" rIns="0" bIns="0" rtlCol="0" anchor="b"/>
          <a:lstStyle/>
          <a:p>
            <a:pPr algn="l"/>
            <a:endParaRPr kumimoji="1" lang="zh-CN" altLang="en-US"/>
          </a:p>
        </p:txBody>
      </p:sp>
      <p:pic>
        <p:nvPicPr>
          <p:cNvPr id="18" name=""/>
          <p:cNvPicPr>
            <a:picLocks noChangeAspect="1"/>
          </p:cNvPicPr>
          <p:nvPr/>
        </p:nvPicPr>
        <p:blipFill>
          <a:blip r:embed="rId3">
            <a:alphaModFix amt="100000"/>
          </a:blip>
          <a:srcRect l="0" t="0" r="0" b="0"/>
          <a:stretch>
            <a:fillRect/>
          </a:stretch>
        </p:blipFill>
        <p:spPr>
          <a:xfrm rot="0" flipH="0" flipV="0">
            <a:off x="403386" y="1184031"/>
            <a:ext cx="11535905" cy="4362938"/>
          </a:xfrm>
          <a:prstGeom prst="rect">
            <a:avLst/>
          </a:prstGeom>
        </p:spPr>
      </p:pic>
    </p:spTree>
  </p:cSl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660400" y="5821680"/>
            <a:ext cx="731520" cy="24384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753110" y="3634740"/>
            <a:ext cx="10765790" cy="2346960"/>
          </a:xfrm>
          <a:prstGeom prst="roundRect">
            <a:avLst>
              <a:gd name="adj" fmla="val 5159"/>
            </a:avLst>
          </a:prstGeom>
          <a:solidFill>
            <a:schemeClr val="bg1"/>
          </a:solidFill>
          <a:ln w="12700" cap="sq">
            <a:noFill/>
            <a:miter/>
          </a:ln>
          <a:effectLst>
            <a:outerShdw dist="38100" blurRad="469900" dir="2700000" sx="100000" sy="100000" kx="0" ky="0" algn="tl" rotWithShape="0">
              <a:srgbClr val="000000">
                <a:alpha val="8000"/>
              </a:srgb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1172574" y="4309639"/>
            <a:ext cx="4611005" cy="1512041"/>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 Han Sans"/>
                <a:ea typeface="Source Han Sans"/>
                <a:cs typeface="Source Han Sans"/>
              </a:rPr>
              <a:t>To ensure compatibility with the pre- trained ResNet50 model, specific preprocessing steps are required. This part will cover how images are resized and normalized to match the input format expected by the model.</a:t>
            </a:r>
            <a:endParaRPr kumimoji="1" lang="zh-CN" altLang="en-US"/>
          </a:p>
        </p:txBody>
      </p:sp>
      <p:sp>
        <p:nvSpPr>
          <p:cNvPr id="5" name="标题 1"/>
          <p:cNvSpPr txBox="1"/>
          <p:nvPr/>
        </p:nvSpPr>
        <p:spPr>
          <a:xfrm rot="0" flipH="0" flipV="0">
            <a:off x="6323694" y="4309639"/>
            <a:ext cx="4611005" cy="1512041"/>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Source Han Sans"/>
                <a:ea typeface="Source Han Sans"/>
                <a:cs typeface="Source Han Sans"/>
              </a:rPr>
              <a:t>After the base ResNet50 model, we add custom layers to adapt the model to our binary classification task. This section will detail the addition of a global average pooling layer and a dense layer with softmax activation to output the class probabilities.</a:t>
            </a:r>
            <a:endParaRPr kumimoji="1" lang="zh-CN" altLang="en-US"/>
          </a:p>
        </p:txBody>
      </p:sp>
      <p:sp>
        <p:nvSpPr>
          <p:cNvPr id="6" name="标题 1"/>
          <p:cNvSpPr txBox="1"/>
          <p:nvPr/>
        </p:nvSpPr>
        <p:spPr>
          <a:xfrm rot="0" flipH="0" flipV="0">
            <a:off x="1172575" y="3934093"/>
            <a:ext cx="4627570" cy="338554"/>
          </a:xfrm>
          <a:prstGeom prst="rect">
            <a:avLst/>
          </a:prstGeom>
          <a:noFill/>
          <a:ln>
            <a:noFill/>
          </a:ln>
        </p:spPr>
        <p:txBody>
          <a:bodyPr vert="horz" wrap="square" lIns="0" tIns="0" rIns="0" bIns="0" rtlCol="0" anchor="ctr"/>
          <a:lstStyle/>
          <a:p>
            <a:pPr algn="l"/>
            <a:r>
              <a:rPr kumimoji="1" lang="en-US" altLang="zh-CN" sz="1600">
                <a:ln w="12700">
                  <a:noFill/>
                </a:ln>
                <a:solidFill>
                  <a:srgbClr val="000000">
                    <a:alpha val="100000"/>
                  </a:srgbClr>
                </a:solidFill>
                <a:latin typeface="Source Han Sans CN Bold"/>
                <a:ea typeface="Source Han Sans CN Bold"/>
                <a:cs typeface="Source Han Sans CN Bold"/>
              </a:rPr>
              <a:t> Implementing Data Preprocessing</a:t>
            </a:r>
            <a:endParaRPr kumimoji="1" lang="zh-CN" altLang="en-US"/>
          </a:p>
        </p:txBody>
      </p:sp>
      <p:sp>
        <p:nvSpPr>
          <p:cNvPr id="7" name="标题 1"/>
          <p:cNvSpPr txBox="1"/>
          <p:nvPr/>
        </p:nvSpPr>
        <p:spPr>
          <a:xfrm rot="0" flipH="0" flipV="0">
            <a:off x="6323695" y="3934093"/>
            <a:ext cx="4627570" cy="338554"/>
          </a:xfrm>
          <a:prstGeom prst="rect">
            <a:avLst/>
          </a:prstGeom>
          <a:noFill/>
          <a:ln>
            <a:noFill/>
          </a:ln>
        </p:spPr>
        <p:txBody>
          <a:bodyPr vert="horz" wrap="square" lIns="0" tIns="0" rIns="0" bIns="0" rtlCol="0" anchor="ctr"/>
          <a:lstStyle/>
          <a:p>
            <a:pPr algn="l"/>
            <a:r>
              <a:rPr kumimoji="1" lang="en-US" altLang="zh-CN" sz="1475">
                <a:ln w="12700">
                  <a:noFill/>
                </a:ln>
                <a:solidFill>
                  <a:srgbClr val="000000">
                    <a:alpha val="100000"/>
                  </a:srgbClr>
                </a:solidFill>
                <a:latin typeface="Source Han Sans CN Bold"/>
                <a:ea typeface="Source Han Sans CN Bold"/>
                <a:cs typeface="Source Han Sans CN Bold"/>
              </a:rPr>
              <a:t> Adding Custom Layers for Classification</a:t>
            </a:r>
            <a:endParaRPr kumimoji="1" lang="zh-CN" altLang="en-US"/>
          </a:p>
        </p:txBody>
      </p:sp>
      <p:sp>
        <p:nvSpPr>
          <p:cNvPr id="8" name="标题 1"/>
          <p:cNvSpPr txBox="1"/>
          <p:nvPr/>
        </p:nvSpPr>
        <p:spPr>
          <a:xfrm rot="0" flipH="0" flipV="0">
            <a:off x="1051560" y="1863619"/>
            <a:ext cx="5646420" cy="1230101"/>
          </a:xfrm>
          <a:prstGeom prst="rect">
            <a:avLst/>
          </a:prstGeom>
          <a:noFill/>
          <a:ln>
            <a:noFill/>
          </a:ln>
        </p:spPr>
        <p:txBody>
          <a:bodyPr vert="horz" wrap="square" lIns="0" tIns="0" rIns="0" bIns="0" rtlCol="0" anchor="t"/>
          <a:lstStyle/>
          <a:p>
            <a:pPr algn="l"/>
            <a:r>
              <a:rPr kumimoji="1" lang="en-US" altLang="zh-CN" sz="1139">
                <a:ln w="12700">
                  <a:noFill/>
                </a:ln>
                <a:solidFill>
                  <a:srgbClr val="000000">
                    <a:alpha val="100000"/>
                  </a:srgbClr>
                </a:solidFill>
                <a:latin typeface="Source Han Sans"/>
                <a:ea typeface="Source Han Sans"/>
                <a:cs typeface="Source Han Sans"/>
              </a:rPr>
              <a:t>The ResNet50 model, pre- trained on the ImageNet dataset, serves as the backbone of our classifier. This section will explain how we adapt this powerful model to our specific task of distinguishing between cats and dogs by excluding the top layers and adding our own classification layers.</a:t>
            </a:r>
            <a:endParaRPr kumimoji="1" lang="zh-CN" altLang="en-US"/>
          </a:p>
        </p:txBody>
      </p:sp>
      <p:sp>
        <p:nvSpPr>
          <p:cNvPr id="9" name="标题 1"/>
          <p:cNvSpPr txBox="1"/>
          <p:nvPr/>
        </p:nvSpPr>
        <p:spPr>
          <a:xfrm rot="0" flipH="0" flipV="0">
            <a:off x="1051560" y="1457593"/>
            <a:ext cx="5641340" cy="338554"/>
          </a:xfrm>
          <a:prstGeom prst="rect">
            <a:avLst/>
          </a:prstGeom>
          <a:noFill/>
          <a:ln>
            <a:noFill/>
          </a:ln>
        </p:spPr>
        <p:txBody>
          <a:bodyPr vert="horz" wrap="square" lIns="0" tIns="0" rIns="0" bIns="0" rtlCol="0" anchor="ctr"/>
          <a:lstStyle/>
          <a:p>
            <a:pPr algn="l"/>
            <a:r>
              <a:rPr kumimoji="1" lang="en-US" altLang="zh-CN" sz="1600">
                <a:ln w="12700">
                  <a:noFill/>
                </a:ln>
                <a:solidFill>
                  <a:srgbClr val="000000">
                    <a:alpha val="100000"/>
                  </a:srgbClr>
                </a:solidFill>
                <a:latin typeface="Source Han Sans CN Bold"/>
                <a:ea typeface="Source Han Sans CN Bold"/>
                <a:cs typeface="Source Han Sans CN Bold"/>
              </a:rPr>
              <a:t>Utilizing ResNet50 for Feature Extraction</a:t>
            </a:r>
            <a:endParaRPr kumimoji="1" lang="zh-CN" altLang="en-US"/>
          </a:p>
        </p:txBody>
      </p:sp>
      <p:sp>
        <p:nvSpPr>
          <p:cNvPr id="10"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Constructing the Model Architecture</a:t>
            </a:r>
            <a:endParaRPr kumimoji="1" lang="zh-CN" altLang="en-US"/>
          </a:p>
        </p:txBody>
      </p:sp>
      <p:sp>
        <p:nvSpPr>
          <p:cNvPr id="11"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2" name=""/>
          <p:cNvPicPr>
            <a:picLocks noChangeAspect="1"/>
          </p:cNvPicPr>
          <p:nvPr/>
        </p:nvPicPr>
        <p:blipFill>
          <a:blip r:embed="rId2">
            <a:alphaModFix amt="100000"/>
          </a:blip>
          <a:srcRect l="0" t="0" r="0" b="0"/>
          <a:stretch>
            <a:fillRect/>
          </a:stretch>
        </p:blipFill>
        <p:spPr>
          <a:xfrm rot="0" flipH="0" flipV="0">
            <a:off x="6739720" y="1139009"/>
            <a:ext cx="5295900" cy="1726492"/>
          </a:xfrm>
          <a:prstGeom prst="rect">
            <a:avLst/>
          </a:prstGeom>
        </p:spPr>
      </p:pic>
    </p:spTree>
  </p:cSl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285312" y="150910"/>
            <a:ext cx="1354464" cy="1354464"/>
          </a:xfrm>
          <a:prstGeom prst="roundRect">
            <a:avLst>
              <a:gd name="adj" fmla="val 10313"/>
            </a:avLst>
          </a:pr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a:outerShdw dist="190500" blurRad="330200" dir="5400000" sx="90000" sy="90000" kx="0" ky="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3" name="标题 1"/>
          <p:cNvSpPr txBox="1"/>
          <p:nvPr/>
        </p:nvSpPr>
        <p:spPr>
          <a:xfrm rot="0" flipH="0" flipV="0">
            <a:off x="3661387" y="2276980"/>
            <a:ext cx="6480000" cy="804714"/>
          </a:xfrm>
          <a:prstGeom prst="rect">
            <a:avLst/>
          </a:prstGeom>
          <a:noFill/>
          <a:ln>
            <a:noFill/>
          </a:ln>
        </p:spPr>
        <p:txBody>
          <a:bodyPr vert="horz" wrap="square" lIns="0" tIns="0" rIns="0" bIns="0" rtlCol="0" anchor="b"/>
          <a:lstStyle/>
          <a:p>
            <a:pPr algn="l"/>
            <a:endParaRPr kumimoji="1" lang="zh-CN" altLang="en-US"/>
          </a:p>
        </p:txBody>
      </p:sp>
      <p:sp>
        <p:nvSpPr>
          <p:cNvPr id="4" name="标题 1"/>
          <p:cNvSpPr txBox="1"/>
          <p:nvPr/>
        </p:nvSpPr>
        <p:spPr>
          <a:xfrm rot="0" flipH="0" flipV="0">
            <a:off x="3661388" y="3266542"/>
            <a:ext cx="6480000" cy="2286028"/>
          </a:xfrm>
          <a:prstGeom prst="rect">
            <a:avLst/>
          </a:prstGeom>
          <a:noFill/>
          <a:ln>
            <a:noFill/>
          </a:ln>
        </p:spPr>
        <p:txBody>
          <a:bodyPr vert="horz" wrap="square" lIns="0" tIns="0" rIns="0" bIns="0" rtlCol="0" anchor="t"/>
          <a:lstStyle/>
          <a:p>
            <a:pPr algn="l"/>
            <a:endParaRPr kumimoji="1" lang="zh-CN" altLang="en-US"/>
          </a:p>
        </p:txBody>
      </p:sp>
      <p:pic>
        <p:nvPicPr>
          <p:cNvPr id="5" name=""/>
          <p:cNvPicPr>
            <a:picLocks noChangeAspect="1"/>
          </p:cNvPicPr>
          <p:nvPr/>
        </p:nvPicPr>
        <p:blipFill>
          <a:blip r:embed="rId2">
            <a:alphaModFix amt="100000"/>
          </a:blip>
          <a:srcRect l="0" t="0" r="0" b="0"/>
          <a:stretch>
            <a:fillRect/>
          </a:stretch>
        </p:blipFill>
        <p:spPr>
          <a:xfrm rot="0" flipH="0" flipV="0">
            <a:off x="2099621" y="330200"/>
            <a:ext cx="9599686" cy="6194669"/>
          </a:xfrm>
          <a:prstGeom prst="rect">
            <a:avLst/>
          </a:prstGeom>
        </p:spPr>
      </p:pic>
    </p:spTree>
  </p:cSl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1033580" y="1815914"/>
            <a:ext cx="10136600" cy="4424539"/>
          </a:xfrm>
          <a:prstGeom prst="rect">
            <a:avLst/>
          </a:prstGeom>
          <a:noFill/>
          <a:ln>
            <a:noFill/>
          </a:ln>
        </p:spPr>
        <p:txBody>
          <a:bodyPr vert="horz" wrap="square" lIns="0" tIns="0" rIns="0" bIns="0" rtlCol="0" anchor="t"/>
          <a:lstStyle/>
          <a:p>
            <a:pPr algn="l"/>
            <a:r>
              <a:rPr kumimoji="1" lang="en-US" altLang="zh-CN" sz="1400">
                <a:ln w="12700">
                  <a:noFill/>
                </a:ln>
                <a:solidFill>
                  <a:srgbClr val="404040">
                    <a:alpha val="100000"/>
                  </a:srgbClr>
                </a:solidFill>
                <a:latin typeface="OPPOSans R"/>
                <a:ea typeface="OPPOSans R"/>
                <a:cs typeface="OPPOSans R"/>
              </a:rPr>
              <a:t>Defines the size of each input image as 256x256 pixels. A standard size across all images is required, and 256x256 is large enough to retain meaningful image details for classification without being overly computationally intensive.
Adds the color channel dimension, setting image_shape to (256, 256, 3). The 3 represents the RGB channels, specifying that the input images are in color. This is essential for the model to understand the input format.
Sets up a preprocessing function specific to ResNet50, which normalizes input images as expected by this model. ResNet50, trained on ImageNet, expects images in a specific format (pixel values normalized to a range suitable for ResNet). Using preprocess_input ensures the images are standardized for optimal performance.
Loads the pre-trained ResNet50 model with:
	•input_shape=image_shape: Accepts images of shape (256, 256, 3).
	•include_top=False: Excludes the original fully connected layers that classify ImageNet’s 1,000 classes.
	•weights='imagenet': Initializes with weights learned from the ImageNet dataset.
Using pre-trained weights lets us leverage this knowledge, reducing the need for a large dataset or long training time. By excluding the top layers, we can add our own output layers tailored for the binary classification task (cats vs. dogs).
Sets nclass to the number of classes (2 in this case, for cats and dogs). Defines the number of neurons in the output layer, ensuring it matches the number of categories we want to classify.
</a:t>
            </a:r>
            <a:endParaRPr kumimoji="1" lang="zh-CN" altLang="en-US"/>
          </a:p>
        </p:txBody>
      </p:sp>
      <p:sp>
        <p:nvSpPr>
          <p:cNvPr id="3" name="标题 1"/>
          <p:cNvSpPr txBox="1"/>
          <p:nvPr/>
        </p:nvSpPr>
        <p:spPr>
          <a:xfrm rot="0" flipH="0" flipV="0">
            <a:off x="296743" y="126999"/>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565153" y="581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722350" y="602975"/>
            <a:ext cx="1074575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Building the Model</a:t>
            </a:r>
            <a:endParaRPr kumimoji="1" lang="zh-CN" alt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652580" y="1930214"/>
            <a:ext cx="11012900" cy="4272139"/>
          </a:xfrm>
          <a:prstGeom prst="rect">
            <a:avLst/>
          </a:prstGeom>
          <a:noFill/>
          <a:ln>
            <a:noFill/>
          </a:ln>
        </p:spPr>
        <p:txBody>
          <a:bodyPr vert="horz" wrap="square" lIns="0" tIns="0" rIns="0" bIns="0" rtlCol="0" anchor="t"/>
          <a:lstStyle/>
          <a:p>
            <a:pPr algn="l"/>
            <a:r>
              <a:rPr kumimoji="1" lang="en-US" altLang="zh-CN" sz="1400">
                <a:ln w="12700">
                  <a:noFill/>
                </a:ln>
                <a:solidFill>
                  <a:srgbClr val="404040">
                    <a:alpha val="100000"/>
                  </a:srgbClr>
                </a:solidFill>
                <a:latin typeface="OPPOSans R"/>
                <a:ea typeface="OPPOSans R"/>
                <a:cs typeface="OPPOSans R"/>
              </a:rPr>
              <a:t>Adds a global average pooling layer.
Dimensionality Reduction: Global average pooling reduces each feature map to a single value by averaging, resulting in a smaller, more generalized feature vector.
Less Overfitting: Compared to fully connected layers, this pooling approach has fewer parameters, which reduces the risk of overfitting.
Interpretability: Global average pooling tends to produce features that are less sensitive to small image transformations.
Adds a dense layer with nclass neurons (2, one for each class) and softmax activation to output class probabilities. This layer interprets the feature vector output by ResNet50, assigning probabilities to each class (cat or dog). Softmax is ensure the output values sum to 1, making them interpretable as probabilities. 
Defines the input layer for the model, specifying the expected shape (256, 256, 3). Sets up the model’s starting point, clearly defining the input size and structure.
Applies the ResNet-specific preprocessing to the input images, normalizing pixel values. Standardizing the images helps ensure they match the input format ResNet50 was trained on, improving the transfer learning effectiveness.
Applies data augmentation (random rotations, flips, zooms, etc.) to the images. Augmentation increases the variety of images seen during training, making the model more robust and less prone to overfitting.
Passes the preprocessed, augmented data through the ResNet50 base model. This </a:t>
            </a:r>
            <a:endParaRPr kumimoji="1" lang="zh-CN" altLang="en-US"/>
          </a:p>
        </p:txBody>
      </p:sp>
      <p:sp>
        <p:nvSpPr>
          <p:cNvPr id="3" name="标题 1"/>
          <p:cNvSpPr txBox="1"/>
          <p:nvPr/>
        </p:nvSpPr>
        <p:spPr>
          <a:xfrm rot="0" flipH="0" flipV="0">
            <a:off x="423743" y="253999"/>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692153" y="708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1027150" y="729975"/>
            <a:ext cx="1074575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Building the Model</a:t>
            </a:r>
            <a:endParaRPr kumimoji="1" lang="zh-CN" alt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660400" y="4350027"/>
            <a:ext cx="6463881" cy="1784073"/>
          </a:xfrm>
          <a:prstGeom prst="rect">
            <a:avLst/>
          </a:prstGeom>
          <a:noFill/>
          <a:ln>
            <a:noFill/>
          </a:ln>
        </p:spPr>
        <p:txBody>
          <a:bodyPr vert="horz" wrap="square" lIns="0" tIns="0" rIns="0" bIns="0" rtlCol="0" anchor="t"/>
          <a:lstStyle/>
          <a:p>
            <a:pPr algn="l"/>
            <a:r>
              <a:rPr kumimoji="1" lang="en-US" altLang="zh-CN" sz="3096">
                <a:ln w="12700">
                  <a:noFill/>
                </a:ln>
                <a:solidFill>
                  <a:srgbClr val="FFFFFF">
                    <a:alpha val="100000"/>
                  </a:srgbClr>
                </a:solidFill>
                <a:latin typeface="OPPOSans H"/>
                <a:ea typeface="OPPOSans H"/>
                <a:cs typeface="OPPOSans H"/>
              </a:rPr>
              <a:t> Training and Evaluating the Model</a:t>
            </a:r>
            <a:endParaRPr kumimoji="1" lang="zh-CN" altLang="en-US"/>
          </a:p>
        </p:txBody>
      </p:sp>
      <p:sp>
        <p:nvSpPr>
          <p:cNvPr id="4" name="标题 1"/>
          <p:cNvSpPr txBox="1"/>
          <p:nvPr/>
        </p:nvSpPr>
        <p:spPr>
          <a:xfrm rot="0" flipH="0" flipV="0">
            <a:off x="1048026" y="351693"/>
            <a:ext cx="4096729" cy="3989196"/>
          </a:xfrm>
          <a:prstGeom prst="rect">
            <a:avLst/>
          </a:prstGeom>
          <a:noFill/>
          <a:ln>
            <a:noFill/>
          </a:ln>
        </p:spPr>
        <p:txBody>
          <a:bodyPr vert="horz" wrap="square" lIns="0" tIns="0" rIns="0" bIns="0" rtlCol="0" anchor="b"/>
          <a:lstStyle/>
          <a:p>
            <a:pPr algn="l"/>
            <a:r>
              <a:rPr kumimoji="1" lang="en-US" altLang="zh-CN" sz="16600">
                <a:ln w="12700">
                  <a:noFill/>
                </a:ln>
                <a:solidFill>
                  <a:srgbClr val="FFFFFF">
                    <a:alpha val="50000"/>
                  </a:srgbClr>
                </a:solidFill>
                <a:latin typeface="OPPOSans H"/>
                <a:ea typeface="OPPOSans H"/>
                <a:cs typeface="OPPOSans H"/>
              </a:rPr>
              <a:t>05</a:t>
            </a:r>
            <a:endParaRPr kumimoji="1" lang="zh-CN" altLang="en-US"/>
          </a:p>
        </p:txBody>
      </p:sp>
      <p:sp>
        <p:nvSpPr>
          <p:cNvPr id="5" name="标题 1"/>
          <p:cNvSpPr txBox="1"/>
          <p:nvPr/>
        </p:nvSpPr>
        <p:spPr>
          <a:xfrm rot="0" flipH="0" flipV="0">
            <a:off x="11349925" y="5763356"/>
            <a:ext cx="162092" cy="125321"/>
          </a:xfrm>
          <a:custGeom>
            <a:avLst/>
            <a:gdLst>
              <a:gd name="connsiteX0" fmla="*/ 9855 w 162092"/>
              <a:gd name="connsiteY0" fmla="*/ 105905 h 125321"/>
              <a:gd name="connsiteX1" fmla="*/ 152826 w 162092"/>
              <a:gd name="connsiteY1" fmla="*/ 105905 h 125321"/>
              <a:gd name="connsiteX2" fmla="*/ 152826 w 162092"/>
              <a:gd name="connsiteY2" fmla="*/ 125321 h 125321"/>
              <a:gd name="connsiteX3" fmla="*/ 9855 w 162092"/>
              <a:gd name="connsiteY3" fmla="*/ 125321 h 125321"/>
              <a:gd name="connsiteX4" fmla="*/ 9855 w 162092"/>
              <a:gd name="connsiteY4" fmla="*/ 105905 h 125321"/>
              <a:gd name="connsiteX5" fmla="*/ 9855 w 162092"/>
              <a:gd name="connsiteY5" fmla="*/ 52952 h 125321"/>
              <a:gd name="connsiteX6" fmla="*/ 116936 w 162092"/>
              <a:gd name="connsiteY6" fmla="*/ 52952 h 125321"/>
              <a:gd name="connsiteX7" fmla="*/ 116936 w 162092"/>
              <a:gd name="connsiteY7" fmla="*/ 72368 h 125321"/>
              <a:gd name="connsiteX8" fmla="*/ 9855 w 162092"/>
              <a:gd name="connsiteY8" fmla="*/ 72368 h 125321"/>
              <a:gd name="connsiteX9" fmla="*/ 9855 w 162092"/>
              <a:gd name="connsiteY9" fmla="*/ 52952 h 125321"/>
              <a:gd name="connsiteX10" fmla="*/ 9267 w 162092"/>
              <a:gd name="connsiteY10" fmla="*/ 0 h 125321"/>
              <a:gd name="connsiteX11" fmla="*/ 152238 w 162092"/>
              <a:gd name="connsiteY11" fmla="*/ 0 h 125321"/>
              <a:gd name="connsiteX12" fmla="*/ 152238 w 162092"/>
              <a:gd name="connsiteY12" fmla="*/ 19416 h 125321"/>
              <a:gd name="connsiteX13" fmla="*/ 9267 w 162092"/>
              <a:gd name="connsiteY13" fmla="*/ 19416 h 125321"/>
              <a:gd name="connsiteX14" fmla="*/ 9267 w 162092"/>
              <a:gd name="connsiteY14" fmla="*/ 0 h 125321"/>
            </a:gdLst>
            <a:rect l="l" t="t" r="r" b="b"/>
            <a:pathLst>
              <a:path w="162092" h="125321">
                <a:moveTo>
                  <a:pt x="9855" y="105905"/>
                </a:moveTo>
                <a:lnTo>
                  <a:pt x="152826" y="105905"/>
                </a:lnTo>
                <a:cubicBezTo>
                  <a:pt x="165181" y="105905"/>
                  <a:pt x="165181" y="125321"/>
                  <a:pt x="152826" y="125321"/>
                </a:cubicBezTo>
                <a:lnTo>
                  <a:pt x="9855" y="125321"/>
                </a:lnTo>
                <a:cubicBezTo>
                  <a:pt x="-2501" y="125321"/>
                  <a:pt x="-2501" y="105905"/>
                  <a:pt x="9855" y="105905"/>
                </a:cubicBezTo>
                <a:close/>
                <a:moveTo>
                  <a:pt x="9855" y="52952"/>
                </a:moveTo>
                <a:lnTo>
                  <a:pt x="116936" y="52952"/>
                </a:lnTo>
                <a:cubicBezTo>
                  <a:pt x="129292" y="52952"/>
                  <a:pt x="129292" y="72368"/>
                  <a:pt x="116936" y="72368"/>
                </a:cubicBezTo>
                <a:lnTo>
                  <a:pt x="9855" y="72368"/>
                </a:lnTo>
                <a:cubicBezTo>
                  <a:pt x="-2501" y="72368"/>
                  <a:pt x="-2501" y="52952"/>
                  <a:pt x="9855" y="52952"/>
                </a:cubicBezTo>
                <a:close/>
                <a:moveTo>
                  <a:pt x="9267" y="0"/>
                </a:moveTo>
                <a:lnTo>
                  <a:pt x="152238" y="0"/>
                </a:lnTo>
                <a:cubicBezTo>
                  <a:pt x="164593" y="0"/>
                  <a:pt x="164593" y="19416"/>
                  <a:pt x="152238" y="19416"/>
                </a:cubicBezTo>
                <a:lnTo>
                  <a:pt x="9267" y="19416"/>
                </a:lnTo>
                <a:cubicBezTo>
                  <a:pt x="-3089" y="19416"/>
                  <a:pt x="-3089" y="0"/>
                  <a:pt x="9267" y="0"/>
                </a:cubicBezTo>
                <a:close/>
              </a:path>
            </a:pathLst>
          </a:custGeom>
          <a:solidFill>
            <a:schemeClr val="bg1"/>
          </a:solidFill>
          <a:ln w="5879"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rot="0" flipH="0" flipV="0">
            <a:off x="11105176" y="576112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0" flipH="0" flipV="0">
            <a:off x="660400" y="1967949"/>
            <a:ext cx="134730" cy="216673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0" flipH="0" flipV="0">
            <a:off x="11438513" y="757924"/>
            <a:ext cx="80387" cy="80387"/>
          </a:xfrm>
          <a:prstGeom prst="ellipse">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11287788" y="757924"/>
            <a:ext cx="80387" cy="80387"/>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2506310" y="1706590"/>
            <a:ext cx="7645738" cy="1081059"/>
          </a:xfrm>
          <a:prstGeom prst="rect">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10100807" y="1544884"/>
            <a:ext cx="102482" cy="1404471"/>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3041123" y="1730925"/>
            <a:ext cx="6858616" cy="942425"/>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The Adam optimizer with a cosine decay learning rate schedule is chosen for training our model. This section will explain why this combination is effective for handling the optimization landscape of our neural network.</a:t>
            </a:r>
            <a:endParaRPr kumimoji="1" lang="zh-CN" altLang="en-US"/>
          </a:p>
        </p:txBody>
      </p:sp>
      <p:sp>
        <p:nvSpPr>
          <p:cNvPr id="6" name="标题 1"/>
          <p:cNvSpPr txBox="1"/>
          <p:nvPr/>
        </p:nvSpPr>
        <p:spPr>
          <a:xfrm rot="0" flipH="0" flipV="0">
            <a:off x="2136816" y="1351177"/>
            <a:ext cx="780911" cy="780911"/>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2366919" y="1586451"/>
            <a:ext cx="320709" cy="31036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cap="flat">
            <a:noFill/>
            <a:prstDash val="solid"/>
            <a:miter/>
          </a:ln>
        </p:spPr>
        <p:txBody>
          <a:bodyPr vert="horz" wrap="square" lIns="91440" tIns="45720" rIns="91440" bIns="45720" rtlCol="0" anchor="ctr"/>
          <a:lstStyle/>
          <a:p>
            <a:pPr algn="l"/>
            <a:endParaRPr kumimoji="1" lang="zh-CN" altLang="en-US"/>
          </a:p>
        </p:txBody>
      </p:sp>
      <p:sp>
        <p:nvSpPr>
          <p:cNvPr id="8" name="标题 1"/>
          <p:cNvSpPr txBox="1"/>
          <p:nvPr/>
        </p:nvSpPr>
        <p:spPr>
          <a:xfrm rot="0" flipH="0" flipV="0">
            <a:off x="1976012" y="1130300"/>
            <a:ext cx="160806" cy="160806"/>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3041122" y="1301381"/>
            <a:ext cx="6864878"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Source Han Sans CN Bold"/>
                <a:ea typeface="Source Han Sans CN Bold"/>
                <a:cs typeface="Source Han Sans CN Bold"/>
              </a:rPr>
              <a:t>Selecting the Optimizer and Learning Rate Schedule</a:t>
            </a:r>
            <a:endParaRPr kumimoji="1" lang="zh-CN" altLang="en-US"/>
          </a:p>
        </p:txBody>
      </p:sp>
      <p:sp>
        <p:nvSpPr>
          <p:cNvPr id="10" name="标题 1"/>
          <p:cNvSpPr txBox="1"/>
          <p:nvPr/>
        </p:nvSpPr>
        <p:spPr>
          <a:xfrm rot="0" flipH="0" flipV="0">
            <a:off x="2506310" y="3298964"/>
            <a:ext cx="7645738" cy="1081059"/>
          </a:xfrm>
          <a:prstGeom prst="rect">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0" flipH="0" flipV="0">
            <a:off x="10100807" y="3137257"/>
            <a:ext cx="102482" cy="1404471"/>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2" name="标题 1"/>
          <p:cNvSpPr txBox="1"/>
          <p:nvPr/>
        </p:nvSpPr>
        <p:spPr>
          <a:xfrm rot="0" flipH="0" flipV="0">
            <a:off x="3041123" y="3323298"/>
            <a:ext cx="6858616" cy="942425"/>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Before training, the model needs to be compiled with the chosen optimizer, loss function, and metrics to track. This part will cover how the model is configured for training, including the selection of the loss function and evaluation metrics.</a:t>
            </a:r>
            <a:endParaRPr kumimoji="1" lang="zh-CN" altLang="en-US"/>
          </a:p>
        </p:txBody>
      </p:sp>
      <p:sp>
        <p:nvSpPr>
          <p:cNvPr id="13" name="标题 1"/>
          <p:cNvSpPr txBox="1"/>
          <p:nvPr/>
        </p:nvSpPr>
        <p:spPr>
          <a:xfrm rot="0" flipH="0" flipV="0">
            <a:off x="2136816" y="2943550"/>
            <a:ext cx="780911" cy="780911"/>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4" name="标题 1"/>
          <p:cNvSpPr txBox="1"/>
          <p:nvPr/>
        </p:nvSpPr>
        <p:spPr>
          <a:xfrm rot="0" flipH="0" flipV="0">
            <a:off x="2366919" y="3173650"/>
            <a:ext cx="320709" cy="320709"/>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flat">
            <a:noFill/>
            <a:prstDash val="solid"/>
            <a:miter/>
          </a:ln>
        </p:spPr>
        <p:txBody>
          <a:bodyPr vert="horz" wrap="square" lIns="91440" tIns="45720" rIns="91440" bIns="45720" rtlCol="0" anchor="ctr"/>
          <a:lstStyle/>
          <a:p>
            <a:pPr algn="l"/>
            <a:endParaRPr kumimoji="1" lang="zh-CN" altLang="en-US"/>
          </a:p>
        </p:txBody>
      </p:sp>
      <p:sp>
        <p:nvSpPr>
          <p:cNvPr id="15" name="标题 1"/>
          <p:cNvSpPr txBox="1"/>
          <p:nvPr/>
        </p:nvSpPr>
        <p:spPr>
          <a:xfrm rot="0" flipH="0" flipV="0">
            <a:off x="1976012" y="2722673"/>
            <a:ext cx="160806" cy="160806"/>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endParaRPr kumimoji="1" lang="zh-CN" altLang="en-US"/>
          </a:p>
        </p:txBody>
      </p:sp>
      <p:sp>
        <p:nvSpPr>
          <p:cNvPr id="16" name="标题 1"/>
          <p:cNvSpPr txBox="1"/>
          <p:nvPr/>
        </p:nvSpPr>
        <p:spPr>
          <a:xfrm rot="0" flipH="0" flipV="0">
            <a:off x="3041122" y="2893754"/>
            <a:ext cx="6864878"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Source Han Sans CN Bold"/>
                <a:ea typeface="Source Han Sans CN Bold"/>
                <a:cs typeface="Source Han Sans CN Bold"/>
              </a:rPr>
              <a:t>Configuring the Model for Training</a:t>
            </a:r>
            <a:endParaRPr kumimoji="1" lang="zh-CN" altLang="en-US"/>
          </a:p>
        </p:txBody>
      </p:sp>
      <p:sp>
        <p:nvSpPr>
          <p:cNvPr id="17" name="标题 1"/>
          <p:cNvSpPr txBox="1"/>
          <p:nvPr/>
        </p:nvSpPr>
        <p:spPr>
          <a:xfrm rot="0" flipH="0" flipV="0">
            <a:off x="2506310" y="4891336"/>
            <a:ext cx="7645738" cy="1081059"/>
          </a:xfrm>
          <a:prstGeom prst="rect">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18" name="标题 1"/>
          <p:cNvSpPr txBox="1"/>
          <p:nvPr/>
        </p:nvSpPr>
        <p:spPr>
          <a:xfrm rot="0" flipH="0" flipV="0">
            <a:off x="10100807" y="4729629"/>
            <a:ext cx="102482" cy="1404471"/>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19" name="标题 1"/>
          <p:cNvSpPr txBox="1"/>
          <p:nvPr/>
        </p:nvSpPr>
        <p:spPr>
          <a:xfrm rot="0" flipH="0" flipV="0">
            <a:off x="3041123" y="4915670"/>
            <a:ext cx="6858616" cy="942425"/>
          </a:xfrm>
          <a:prstGeom prst="rect">
            <a:avLst/>
          </a:prstGeom>
          <a:noFill/>
          <a:ln>
            <a:noFill/>
          </a:ln>
        </p:spPr>
        <p:txBody>
          <a:bodyPr vert="horz" wrap="square" lIns="0" tIns="0" rIns="0" bIns="0" rtlCol="0" anchor="t"/>
          <a:lstStyle/>
          <a:p>
            <a:pPr algn="l"/>
            <a:r>
              <a:rPr kumimoji="1" lang="en-US" altLang="zh-CN" sz="1080">
                <a:ln w="12700">
                  <a:noFill/>
                </a:ln>
                <a:solidFill>
                  <a:srgbClr val="262626">
                    <a:alpha val="100000"/>
                  </a:srgbClr>
                </a:solidFill>
                <a:latin typeface="Source Han Sans"/>
                <a:ea typeface="Source Han Sans"/>
                <a:cs typeface="Source Han Sans"/>
              </a:rPr>
              <a:t>During training, it's crucial to monitor the model's performance on both the training and validation datasets. This section will discuss how key metrics such as accuracy and loss are tracked to evaluate the model's learning and generalization to new data.</a:t>
            </a:r>
            <a:endParaRPr kumimoji="1" lang="zh-CN" altLang="en-US"/>
          </a:p>
        </p:txBody>
      </p:sp>
      <p:sp>
        <p:nvSpPr>
          <p:cNvPr id="20" name="标题 1"/>
          <p:cNvSpPr txBox="1"/>
          <p:nvPr/>
        </p:nvSpPr>
        <p:spPr>
          <a:xfrm rot="0" flipH="0" flipV="0">
            <a:off x="2136816" y="4535922"/>
            <a:ext cx="780911" cy="780911"/>
          </a:xfrm>
          <a:prstGeom prst="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21" name="标题 1"/>
          <p:cNvSpPr txBox="1"/>
          <p:nvPr/>
        </p:nvSpPr>
        <p:spPr>
          <a:xfrm rot="0" flipH="0" flipV="0">
            <a:off x="2366919" y="4778038"/>
            <a:ext cx="320709" cy="296678"/>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cap="flat">
            <a:noFill/>
            <a:prstDash val="solid"/>
            <a:miter/>
          </a:ln>
        </p:spPr>
        <p:txBody>
          <a:bodyPr vert="horz" wrap="square" lIns="91440" tIns="45720" rIns="91440" bIns="45720" rtlCol="0" anchor="ctr"/>
          <a:lstStyle/>
          <a:p>
            <a:pPr algn="l"/>
            <a:endParaRPr kumimoji="1" lang="zh-CN" altLang="en-US"/>
          </a:p>
        </p:txBody>
      </p:sp>
      <p:sp>
        <p:nvSpPr>
          <p:cNvPr id="22" name="标题 1"/>
          <p:cNvSpPr txBox="1"/>
          <p:nvPr/>
        </p:nvSpPr>
        <p:spPr>
          <a:xfrm rot="0" flipH="0" flipV="0">
            <a:off x="1976012" y="4315045"/>
            <a:ext cx="160806" cy="160806"/>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endParaRPr kumimoji="1" lang="zh-CN" altLang="en-US"/>
          </a:p>
        </p:txBody>
      </p:sp>
      <p:sp>
        <p:nvSpPr>
          <p:cNvPr id="23" name="标题 1"/>
          <p:cNvSpPr txBox="1"/>
          <p:nvPr/>
        </p:nvSpPr>
        <p:spPr>
          <a:xfrm rot="0" flipH="0" flipV="0">
            <a:off x="3041122" y="4486126"/>
            <a:ext cx="6864878"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Source Han Sans CN Bold"/>
                <a:ea typeface="Source Han Sans CN Bold"/>
                <a:cs typeface="Source Han Sans CN Bold"/>
              </a:rPr>
              <a:t>Monitoring Model Performance</a:t>
            </a:r>
            <a:endParaRPr kumimoji="1" lang="zh-CN" altLang="en-US"/>
          </a:p>
        </p:txBody>
      </p:sp>
      <p:sp>
        <p:nvSpPr>
          <p:cNvPr id="24"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Compiling and Training the Model</a:t>
            </a:r>
            <a:endParaRPr kumimoji="1" lang="zh-CN" altLang="en-US"/>
          </a:p>
        </p:txBody>
      </p:sp>
      <p:sp>
        <p:nvSpPr>
          <p:cNvPr id="26"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4350749" y="2455584"/>
            <a:ext cx="6480000" cy="661432"/>
          </a:xfrm>
          <a:prstGeom prst="rect">
            <a:avLst/>
          </a:prstGeom>
          <a:noFill/>
          <a:ln>
            <a:noFill/>
          </a:ln>
        </p:spPr>
        <p:txBody>
          <a:bodyPr vert="horz" wrap="square" lIns="0" tIns="0" rIns="0" bIns="0" rtlCol="0" anchor="ctr"/>
          <a:lstStyle/>
          <a:p>
            <a:pPr algn="l"/>
            <a:endParaRPr kumimoji="1" lang="zh-CN" altLang="en-US"/>
          </a:p>
        </p:txBody>
      </p:sp>
      <p:pic>
        <p:nvPicPr>
          <p:cNvPr id="3" name=""/>
          <p:cNvPicPr>
            <a:picLocks noChangeAspect="1"/>
          </p:cNvPicPr>
          <p:nvPr/>
        </p:nvPicPr>
        <p:blipFill>
          <a:blip r:embed="rId2">
            <a:alphaModFix amt="100000"/>
          </a:blip>
          <a:srcRect l="0" t="0" r="0" b="0"/>
          <a:stretch>
            <a:fillRect/>
          </a:stretch>
        </p:blipFill>
        <p:spPr>
          <a:xfrm rot="0" flipH="0" flipV="0">
            <a:off x="584200" y="275180"/>
            <a:ext cx="11062715" cy="1040084"/>
          </a:xfrm>
          <a:prstGeom prst="rect">
            <a:avLst/>
          </a:prstGeom>
        </p:spPr>
      </p:pic>
      <p:sp>
        <p:nvSpPr>
          <p:cNvPr id="4" name="标题 1"/>
          <p:cNvSpPr txBox="1"/>
          <p:nvPr/>
        </p:nvSpPr>
        <p:spPr>
          <a:xfrm rot="0" flipH="0" flipV="0">
            <a:off x="934451" y="1460351"/>
            <a:ext cx="10061400" cy="5292953"/>
          </a:xfrm>
          <a:prstGeom prst="rect">
            <a:avLst/>
          </a:prstGeom>
          <a:noFill/>
          <a:ln>
            <a:noFill/>
          </a:ln>
        </p:spPr>
        <p:txBody>
          <a:bodyPr vert="horz" wrap="square" lIns="0" tIns="0" rIns="0" bIns="0" rtlCol="0" anchor="t"/>
          <a:lstStyle/>
          <a:p>
            <a:pPr algn="l"/>
            <a:r>
              <a:rPr kumimoji="1" lang="en-US" altLang="zh-CN" sz="1400">
                <a:ln w="12700">
                  <a:noFill/>
                </a:ln>
                <a:solidFill>
                  <a:srgbClr val="595959">
                    <a:alpha val="100000"/>
                  </a:srgbClr>
                </a:solidFill>
                <a:latin typeface="OPPOSans L"/>
                <a:ea typeface="OPPOSans L"/>
                <a:cs typeface="OPPOSans L"/>
              </a:rPr>
              <a:t>Adam Optimizer: The Adam (Adaptive Moment Estimation) optimizer is a commonly used optimization algorithm in deep learning. It adapts the learning rate for each parameter during training, which typically results in faster convergence and better performance.
Cosine Decay: This applies a learning rate schedule that decreases the learning rate following a cosine curve over the course of training.
Initial Learning Rate (0.001): The initial learning rate is set to 0.001, which is a common starting value for Adam.
Decay Steps (500): The learning rate decreases over 500 steps (or epochs, depending on how you define it). The cosine decay reduces the learning rate more gently compared to traditional step decay, helping the model train more smoothly and potentially achieve better performance.
Why Use Cosine Decay?
As training progresses, lowering the learning rate allows the model to fine-tune more precisely without overshooting. Cosine decay smooths this process by reducing the learning rate gradually.
We’re starting with a learning rate of 0.001, which gradually decreases following a “cosine” curve over 500 steps. A gradually decreasing learning rate helps the model “fine-tune” itself as training progresses.
loss = losses.SparseCategoricalCrossentropy()
defines the loss function, which measures how well the model’s predictions match the actual labels during training. classification tasks with multiple classes (cat and dog), It’s appropriate when the labels are provided as integers (e.g., 0 for “cat” and 1 for “dog”) rather than one-hot encoded vectors.
In regular CategoricalCrossentropy, labels are one-hot encoded vectors. In “sparse” format, the labels are single integers, and TensorFlow automatically handles the conversion internally.</a:t>
            </a:r>
            <a:endParaRPr kumimoji="1" lang="zh-CN" altLang="en-US"/>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322478" y="361004"/>
            <a:ext cx="8137709" cy="4711305"/>
          </a:xfrm>
          <a:prstGeom prst="rect">
            <a:avLst/>
          </a:prstGeom>
          <a:solidFill>
            <a:schemeClr val="bg1"/>
          </a:solidFill>
          <a:ln cap="sq">
            <a:noFill/>
            <a:prstDash val="solid"/>
            <a:miter/>
          </a:ln>
          <a:effectLst>
            <a:outerShdw dist="127000" blurRad="317500" dir="2700000" sx="104000" sy="104000" kx="0" ky="0" algn="ctr" rotWithShape="0">
              <a:schemeClr val="accent1">
                <a:lumMod val="75000"/>
                <a:alpha val="10000"/>
              </a:schemeClr>
            </a:outerShdw>
          </a:effectLst>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450746" y="503038"/>
            <a:ext cx="7457400" cy="3106843"/>
          </a:xfrm>
          <a:prstGeom prst="rect">
            <a:avLst/>
          </a:prstGeom>
          <a:noFill/>
          <a:ln w="12700" cap="sq">
            <a:noFill/>
            <a:miter/>
          </a:ln>
        </p:spPr>
        <p:txBody>
          <a:bodyPr vert="horz" wrap="square" lIns="0" tIns="0" rIns="0" bIns="0" rtlCol="0" anchor="t"/>
          <a:lstStyle/>
          <a:p>
            <a:pPr algn="l"/>
            <a:r>
              <a:rPr kumimoji="1" lang="en-US" altLang="zh-CN" sz="1400">
                <a:ln w="12700">
                  <a:noFill/>
                </a:ln>
                <a:solidFill>
                  <a:srgbClr val="262626">
                    <a:alpha val="100000"/>
                  </a:srgbClr>
                </a:solidFill>
                <a:latin typeface="OPPOSans L"/>
                <a:ea typeface="OPPOSans L"/>
                <a:cs typeface="OPPOSans L"/>
              </a:rPr>
              <a:t>Model Compile 
compiles the model, specifying the optimizer, loss function, and performance metrics to track during training. Compiling the model tells TensorFlow which optimization algorithm (optimizer), loss function, and evaluation metrics to use during training. During training and validation, the model will display the accuracy to provide feedback on how well it is performing.
history = model.fit(pf_train, validation_data=pf_val, epochs=5)
trains the model using the training dataset and validates it using the validation dataset for a specified number of epochs.
pf_train: This is the preprocessed and prefetched training dataset.
validation_data=pf_val: The model will evaluate its performance on the validation set (pf_val) after each epoch to track how well it generalizes to unseen data.
epochs=numbers: The model will go through the entire training dataset how many times during training.
</a:t>
            </a:r>
            <a:endParaRPr kumimoji="1" lang="zh-CN" altLang="en-US"/>
          </a:p>
        </p:txBody>
      </p:sp>
      <p:sp>
        <p:nvSpPr>
          <p:cNvPr id="4" name="标题 1"/>
          <p:cNvSpPr txBox="1"/>
          <p:nvPr/>
        </p:nvSpPr>
        <p:spPr>
          <a:xfrm rot="0" flipH="0" flipV="0">
            <a:off x="10618900" y="1162104"/>
            <a:ext cx="900000" cy="900000"/>
          </a:xfrm>
          <a:prstGeom prst="roundRect">
            <a:avLst/>
          </a:prstGeom>
          <a:solidFill>
            <a:schemeClr val="accent1"/>
          </a:solidFill>
          <a:ln cap="sq">
            <a:noFill/>
            <a:prstDash val="solid"/>
            <a:miter/>
          </a:ln>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11003505" y="1793654"/>
            <a:ext cx="130944" cy="28808"/>
          </a:xfrm>
          <a:custGeom>
            <a:avLst/>
            <a:gdLst>
              <a:gd name="T0" fmla="*/ 319 w 359"/>
              <a:gd name="T1" fmla="*/ 0 h 79"/>
              <a:gd name="T2" fmla="*/ 39 w 359"/>
              <a:gd name="T3" fmla="*/ 0 h 79"/>
              <a:gd name="T4" fmla="*/ 0 w 359"/>
              <a:gd name="T5" fmla="*/ 40 h 79"/>
              <a:gd name="T6" fmla="*/ 39 w 359"/>
              <a:gd name="T7" fmla="*/ 79 h 79"/>
              <a:gd name="T8" fmla="*/ 319 w 359"/>
              <a:gd name="T9" fmla="*/ 79 h 79"/>
              <a:gd name="T10" fmla="*/ 359 w 359"/>
              <a:gd name="T11" fmla="*/ 40 h 79"/>
              <a:gd name="T12" fmla="*/ 319 w 359"/>
              <a:gd name="T13" fmla="*/ 0 h 79"/>
              <a:gd name="T14" fmla="*/ 319 w 359"/>
              <a:gd name="T15" fmla="*/ 0 h 79"/>
              <a:gd name="T16" fmla="*/ 319 w 359"/>
              <a:gd name="T17" fmla="*/ 0 h 79"/>
            </a:gdLst>
            <a:rect l="0" t="0" r="r" b="b"/>
            <a:pathLst>
              <a:path w="359" h="79">
                <a:moveTo>
                  <a:pt x="319" y="0"/>
                </a:moveTo>
                <a:cubicBezTo>
                  <a:pt x="39" y="0"/>
                  <a:pt x="39" y="0"/>
                  <a:pt x="39" y="0"/>
                </a:cubicBezTo>
                <a:cubicBezTo>
                  <a:pt x="17" y="0"/>
                  <a:pt x="0" y="18"/>
                  <a:pt x="0" y="40"/>
                </a:cubicBezTo>
                <a:cubicBezTo>
                  <a:pt x="0" y="61"/>
                  <a:pt x="17" y="79"/>
                  <a:pt x="39" y="79"/>
                </a:cubicBezTo>
                <a:cubicBezTo>
                  <a:pt x="319" y="79"/>
                  <a:pt x="319" y="79"/>
                  <a:pt x="319" y="79"/>
                </a:cubicBezTo>
                <a:cubicBezTo>
                  <a:pt x="341" y="79"/>
                  <a:pt x="359" y="61"/>
                  <a:pt x="359" y="40"/>
                </a:cubicBezTo>
                <a:cubicBezTo>
                  <a:pt x="359" y="18"/>
                  <a:pt x="341" y="0"/>
                  <a:pt x="319" y="0"/>
                </a:cubicBezTo>
                <a:close/>
                <a:moveTo>
                  <a:pt x="319" y="0"/>
                </a:moveTo>
                <a:cubicBezTo>
                  <a:pt x="319" y="0"/>
                  <a:pt x="319" y="0"/>
                  <a:pt x="319" y="0"/>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rot="0" flipH="0" flipV="0">
            <a:off x="11011054" y="1843875"/>
            <a:ext cx="115693" cy="56229"/>
          </a:xfrm>
          <a:custGeom>
            <a:avLst/>
            <a:gdLst>
              <a:gd name="T0" fmla="*/ 86 w 317"/>
              <a:gd name="T1" fmla="*/ 92 h 154"/>
              <a:gd name="T2" fmla="*/ 158 w 317"/>
              <a:gd name="T3" fmla="*/ 154 h 154"/>
              <a:gd name="T4" fmla="*/ 231 w 317"/>
              <a:gd name="T5" fmla="*/ 92 h 154"/>
              <a:gd name="T6" fmla="*/ 317 w 317"/>
              <a:gd name="T7" fmla="*/ 0 h 154"/>
              <a:gd name="T8" fmla="*/ 0 w 317"/>
              <a:gd name="T9" fmla="*/ 0 h 154"/>
              <a:gd name="T10" fmla="*/ 86 w 317"/>
              <a:gd name="T11" fmla="*/ 92 h 154"/>
              <a:gd name="T12" fmla="*/ 86 w 317"/>
              <a:gd name="T13" fmla="*/ 92 h 154"/>
              <a:gd name="T14" fmla="*/ 86 w 317"/>
              <a:gd name="T15" fmla="*/ 92 h 154"/>
            </a:gdLst>
            <a:rect l="0" t="0" r="r" b="b"/>
            <a:pathLst>
              <a:path w="317" h="154">
                <a:moveTo>
                  <a:pt x="86" y="92"/>
                </a:moveTo>
                <a:cubicBezTo>
                  <a:pt x="91" y="127"/>
                  <a:pt x="122" y="154"/>
                  <a:pt x="158" y="154"/>
                </a:cubicBezTo>
                <a:cubicBezTo>
                  <a:pt x="195" y="154"/>
                  <a:pt x="225" y="127"/>
                  <a:pt x="231" y="92"/>
                </a:cubicBezTo>
                <a:cubicBezTo>
                  <a:pt x="279" y="89"/>
                  <a:pt x="317" y="49"/>
                  <a:pt x="317" y="0"/>
                </a:cubicBezTo>
                <a:cubicBezTo>
                  <a:pt x="0" y="0"/>
                  <a:pt x="0" y="0"/>
                  <a:pt x="0" y="0"/>
                </a:cubicBezTo>
                <a:cubicBezTo>
                  <a:pt x="0" y="49"/>
                  <a:pt x="38" y="89"/>
                  <a:pt x="86" y="92"/>
                </a:cubicBezTo>
                <a:close/>
                <a:moveTo>
                  <a:pt x="86" y="92"/>
                </a:moveTo>
                <a:cubicBezTo>
                  <a:pt x="86" y="92"/>
                  <a:pt x="86" y="92"/>
                  <a:pt x="86" y="92"/>
                </a:cubicBezTo>
              </a:path>
            </a:pathLst>
          </a:custGeom>
          <a:solidFill>
            <a:schemeClr val="bg1"/>
          </a:solidFill>
          <a:ln cap="sq">
            <a:noFill/>
            <a:prstDash val="solid"/>
          </a:ln>
        </p:spPr>
        <p:txBody>
          <a:bodyPr vert="horz" wrap="square" lIns="91440" tIns="45720" rIns="91440" bIns="45720" rtlCol="0" anchor="t"/>
          <a:lstStyle/>
          <a:p>
            <a:pPr algn="l"/>
            <a:endParaRPr kumimoji="1" lang="zh-CN" altLang="en-US"/>
          </a:p>
        </p:txBody>
      </p:sp>
      <p:sp>
        <p:nvSpPr>
          <p:cNvPr id="7" name="标题 1"/>
          <p:cNvSpPr txBox="1"/>
          <p:nvPr/>
        </p:nvSpPr>
        <p:spPr>
          <a:xfrm rot="0" flipH="0" flipV="0">
            <a:off x="11049721" y="1324104"/>
            <a:ext cx="38359" cy="82726"/>
          </a:xfrm>
          <a:custGeom>
            <a:avLst/>
            <a:gdLst>
              <a:gd name="T0" fmla="*/ 52 w 105"/>
              <a:gd name="T1" fmla="*/ 227 h 227"/>
              <a:gd name="T2" fmla="*/ 105 w 105"/>
              <a:gd name="T3" fmla="*/ 174 h 227"/>
              <a:gd name="T4" fmla="*/ 105 w 105"/>
              <a:gd name="T5" fmla="*/ 52 h 227"/>
              <a:gd name="T6" fmla="*/ 52 w 105"/>
              <a:gd name="T7" fmla="*/ 0 h 227"/>
              <a:gd name="T8" fmla="*/ 0 w 105"/>
              <a:gd name="T9" fmla="*/ 52 h 227"/>
              <a:gd name="T10" fmla="*/ 0 w 105"/>
              <a:gd name="T11" fmla="*/ 174 h 227"/>
              <a:gd name="T12" fmla="*/ 52 w 105"/>
              <a:gd name="T13" fmla="*/ 227 h 227"/>
              <a:gd name="T14" fmla="*/ 52 w 105"/>
              <a:gd name="T15" fmla="*/ 227 h 227"/>
              <a:gd name="T16" fmla="*/ 52 w 105"/>
              <a:gd name="T17" fmla="*/ 227 h 227"/>
            </a:gdLst>
            <a:rect l="0" t="0" r="r" b="b"/>
            <a:pathLst>
              <a:path w="105" h="227">
                <a:moveTo>
                  <a:pt x="52" y="227"/>
                </a:moveTo>
                <a:cubicBezTo>
                  <a:pt x="81" y="227"/>
                  <a:pt x="105" y="203"/>
                  <a:pt x="105" y="174"/>
                </a:cubicBezTo>
                <a:cubicBezTo>
                  <a:pt x="105" y="52"/>
                  <a:pt x="105" y="52"/>
                  <a:pt x="105" y="52"/>
                </a:cubicBezTo>
                <a:cubicBezTo>
                  <a:pt x="105" y="23"/>
                  <a:pt x="81" y="0"/>
                  <a:pt x="52" y="0"/>
                </a:cubicBezTo>
                <a:cubicBezTo>
                  <a:pt x="23" y="0"/>
                  <a:pt x="0" y="23"/>
                  <a:pt x="0" y="52"/>
                </a:cubicBezTo>
                <a:cubicBezTo>
                  <a:pt x="0" y="174"/>
                  <a:pt x="0" y="174"/>
                  <a:pt x="0" y="174"/>
                </a:cubicBezTo>
                <a:cubicBezTo>
                  <a:pt x="0" y="203"/>
                  <a:pt x="23" y="227"/>
                  <a:pt x="52" y="227"/>
                </a:cubicBezTo>
                <a:close/>
                <a:moveTo>
                  <a:pt x="52" y="227"/>
                </a:moveTo>
                <a:cubicBezTo>
                  <a:pt x="52" y="227"/>
                  <a:pt x="52" y="227"/>
                  <a:pt x="52" y="227"/>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rot="0" flipH="0" flipV="0">
            <a:off x="10911228" y="1365698"/>
            <a:ext cx="69323" cy="76872"/>
          </a:xfrm>
          <a:custGeom>
            <a:avLst/>
            <a:gdLst>
              <a:gd name="T0" fmla="*/ 88 w 190"/>
              <a:gd name="T1" fmla="*/ 189 h 211"/>
              <a:gd name="T2" fmla="*/ 131 w 190"/>
              <a:gd name="T3" fmla="*/ 211 h 211"/>
              <a:gd name="T4" fmla="*/ 162 w 190"/>
              <a:gd name="T5" fmla="*/ 201 h 211"/>
              <a:gd name="T6" fmla="*/ 173 w 190"/>
              <a:gd name="T7" fmla="*/ 128 h 211"/>
              <a:gd name="T8" fmla="*/ 102 w 190"/>
              <a:gd name="T9" fmla="*/ 29 h 211"/>
              <a:gd name="T10" fmla="*/ 28 w 190"/>
              <a:gd name="T11" fmla="*/ 17 h 211"/>
              <a:gd name="T12" fmla="*/ 17 w 190"/>
              <a:gd name="T13" fmla="*/ 90 h 211"/>
              <a:gd name="T14" fmla="*/ 88 w 190"/>
              <a:gd name="T15" fmla="*/ 189 h 211"/>
              <a:gd name="T16" fmla="*/ 88 w 190"/>
              <a:gd name="T17" fmla="*/ 189 h 211"/>
              <a:gd name="T18" fmla="*/ 88 w 190"/>
              <a:gd name="T19" fmla="*/ 189 h 211"/>
            </a:gdLst>
            <a:rect l="0" t="0" r="r" b="b"/>
            <a:pathLst>
              <a:path w="190" h="211">
                <a:moveTo>
                  <a:pt x="88" y="189"/>
                </a:moveTo>
                <a:cubicBezTo>
                  <a:pt x="99" y="203"/>
                  <a:pt x="115" y="211"/>
                  <a:pt x="131" y="211"/>
                </a:cubicBezTo>
                <a:cubicBezTo>
                  <a:pt x="142" y="211"/>
                  <a:pt x="152" y="208"/>
                  <a:pt x="162" y="201"/>
                </a:cubicBezTo>
                <a:cubicBezTo>
                  <a:pt x="185" y="184"/>
                  <a:pt x="190" y="151"/>
                  <a:pt x="173" y="128"/>
                </a:cubicBezTo>
                <a:cubicBezTo>
                  <a:pt x="102" y="29"/>
                  <a:pt x="102" y="29"/>
                  <a:pt x="102" y="29"/>
                </a:cubicBezTo>
                <a:cubicBezTo>
                  <a:pt x="85" y="5"/>
                  <a:pt x="52" y="0"/>
                  <a:pt x="28" y="17"/>
                </a:cubicBezTo>
                <a:cubicBezTo>
                  <a:pt x="5" y="34"/>
                  <a:pt x="0" y="67"/>
                  <a:pt x="17" y="90"/>
                </a:cubicBezTo>
                <a:lnTo>
                  <a:pt x="88" y="189"/>
                </a:lnTo>
                <a:close/>
                <a:moveTo>
                  <a:pt x="88" y="189"/>
                </a:moveTo>
                <a:cubicBezTo>
                  <a:pt x="88" y="189"/>
                  <a:pt x="88" y="189"/>
                  <a:pt x="88" y="18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rot="0" flipH="0" flipV="0">
            <a:off x="11156941" y="1704304"/>
            <a:ext cx="69786" cy="76564"/>
          </a:xfrm>
          <a:custGeom>
            <a:avLst/>
            <a:gdLst>
              <a:gd name="T0" fmla="*/ 102 w 191"/>
              <a:gd name="T1" fmla="*/ 29 h 210"/>
              <a:gd name="T2" fmla="*/ 29 w 191"/>
              <a:gd name="T3" fmla="*/ 17 h 210"/>
              <a:gd name="T4" fmla="*/ 17 w 191"/>
              <a:gd name="T5" fmla="*/ 90 h 210"/>
              <a:gd name="T6" fmla="*/ 89 w 191"/>
              <a:gd name="T7" fmla="*/ 189 h 210"/>
              <a:gd name="T8" fmla="*/ 132 w 191"/>
              <a:gd name="T9" fmla="*/ 210 h 210"/>
              <a:gd name="T10" fmla="*/ 162 w 191"/>
              <a:gd name="T11" fmla="*/ 200 h 210"/>
              <a:gd name="T12" fmla="*/ 174 w 191"/>
              <a:gd name="T13" fmla="*/ 127 h 210"/>
              <a:gd name="T14" fmla="*/ 102 w 191"/>
              <a:gd name="T15" fmla="*/ 29 h 210"/>
              <a:gd name="T16" fmla="*/ 102 w 191"/>
              <a:gd name="T17" fmla="*/ 29 h 210"/>
              <a:gd name="T18" fmla="*/ 102 w 191"/>
              <a:gd name="T19" fmla="*/ 29 h 210"/>
            </a:gdLst>
            <a:rect l="0" t="0" r="r" b="b"/>
            <a:pathLst>
              <a:path w="191" h="210">
                <a:moveTo>
                  <a:pt x="102" y="29"/>
                </a:moveTo>
                <a:cubicBezTo>
                  <a:pt x="85" y="5"/>
                  <a:pt x="52" y="0"/>
                  <a:pt x="29" y="17"/>
                </a:cubicBezTo>
                <a:cubicBezTo>
                  <a:pt x="6" y="34"/>
                  <a:pt x="0" y="67"/>
                  <a:pt x="17" y="90"/>
                </a:cubicBezTo>
                <a:cubicBezTo>
                  <a:pt x="89" y="189"/>
                  <a:pt x="89" y="189"/>
                  <a:pt x="89" y="189"/>
                </a:cubicBezTo>
                <a:cubicBezTo>
                  <a:pt x="99" y="203"/>
                  <a:pt x="115" y="210"/>
                  <a:pt x="132" y="210"/>
                </a:cubicBezTo>
                <a:cubicBezTo>
                  <a:pt x="142" y="210"/>
                  <a:pt x="153" y="207"/>
                  <a:pt x="162" y="200"/>
                </a:cubicBezTo>
                <a:cubicBezTo>
                  <a:pt x="186" y="183"/>
                  <a:pt x="191" y="151"/>
                  <a:pt x="174" y="127"/>
                </a:cubicBezTo>
                <a:lnTo>
                  <a:pt x="102" y="29"/>
                </a:lnTo>
                <a:close/>
                <a:moveTo>
                  <a:pt x="102" y="29"/>
                </a:moveTo>
                <a:cubicBezTo>
                  <a:pt x="102" y="29"/>
                  <a:pt x="102" y="29"/>
                  <a:pt x="102" y="2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0" name="标题 1"/>
          <p:cNvSpPr txBox="1"/>
          <p:nvPr/>
        </p:nvSpPr>
        <p:spPr>
          <a:xfrm rot="0" flipH="0" flipV="0">
            <a:off x="10827270" y="1481545"/>
            <a:ext cx="85037" cy="54380"/>
          </a:xfrm>
          <a:custGeom>
            <a:avLst/>
            <a:gdLst>
              <a:gd name="T0" fmla="*/ 191 w 233"/>
              <a:gd name="T1" fmla="*/ 47 h 149"/>
              <a:gd name="T2" fmla="*/ 75 w 233"/>
              <a:gd name="T3" fmla="*/ 9 h 149"/>
              <a:gd name="T4" fmla="*/ 9 w 233"/>
              <a:gd name="T5" fmla="*/ 43 h 149"/>
              <a:gd name="T6" fmla="*/ 42 w 233"/>
              <a:gd name="T7" fmla="*/ 109 h 149"/>
              <a:gd name="T8" fmla="*/ 158 w 233"/>
              <a:gd name="T9" fmla="*/ 147 h 149"/>
              <a:gd name="T10" fmla="*/ 174 w 233"/>
              <a:gd name="T11" fmla="*/ 149 h 149"/>
              <a:gd name="T12" fmla="*/ 224 w 233"/>
              <a:gd name="T13" fmla="*/ 113 h 149"/>
              <a:gd name="T14" fmla="*/ 191 w 233"/>
              <a:gd name="T15" fmla="*/ 47 h 149"/>
              <a:gd name="T16" fmla="*/ 191 w 233"/>
              <a:gd name="T17" fmla="*/ 47 h 149"/>
              <a:gd name="T18" fmla="*/ 191 w 233"/>
              <a:gd name="T19" fmla="*/ 47 h 149"/>
            </a:gdLst>
            <a:rect l="0" t="0" r="r" b="b"/>
            <a:pathLst>
              <a:path w="233" h="149">
                <a:moveTo>
                  <a:pt x="191" y="47"/>
                </a:moveTo>
                <a:cubicBezTo>
                  <a:pt x="75" y="9"/>
                  <a:pt x="75" y="9"/>
                  <a:pt x="75" y="9"/>
                </a:cubicBezTo>
                <a:cubicBezTo>
                  <a:pt x="47" y="0"/>
                  <a:pt x="18" y="15"/>
                  <a:pt x="9" y="43"/>
                </a:cubicBezTo>
                <a:cubicBezTo>
                  <a:pt x="0" y="70"/>
                  <a:pt x="15" y="100"/>
                  <a:pt x="42" y="109"/>
                </a:cubicBezTo>
                <a:cubicBezTo>
                  <a:pt x="158" y="147"/>
                  <a:pt x="158" y="147"/>
                  <a:pt x="158" y="147"/>
                </a:cubicBezTo>
                <a:cubicBezTo>
                  <a:pt x="164" y="148"/>
                  <a:pt x="169" y="149"/>
                  <a:pt x="174" y="149"/>
                </a:cubicBezTo>
                <a:cubicBezTo>
                  <a:pt x="197" y="149"/>
                  <a:pt x="217" y="135"/>
                  <a:pt x="224" y="113"/>
                </a:cubicBezTo>
                <a:cubicBezTo>
                  <a:pt x="233" y="86"/>
                  <a:pt x="218" y="56"/>
                  <a:pt x="191" y="47"/>
                </a:cubicBezTo>
                <a:close/>
                <a:moveTo>
                  <a:pt x="191" y="47"/>
                </a:moveTo>
                <a:cubicBezTo>
                  <a:pt x="191" y="47"/>
                  <a:pt x="191" y="47"/>
                  <a:pt x="191" y="47"/>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rot="0" flipH="0" flipV="0">
            <a:off x="11225186" y="1610949"/>
            <a:ext cx="85345" cy="54380"/>
          </a:xfrm>
          <a:custGeom>
            <a:avLst/>
            <a:gdLst>
              <a:gd name="T0" fmla="*/ 191 w 234"/>
              <a:gd name="T1" fmla="*/ 47 h 149"/>
              <a:gd name="T2" fmla="*/ 75 w 234"/>
              <a:gd name="T3" fmla="*/ 9 h 149"/>
              <a:gd name="T4" fmla="*/ 9 w 234"/>
              <a:gd name="T5" fmla="*/ 43 h 149"/>
              <a:gd name="T6" fmla="*/ 43 w 234"/>
              <a:gd name="T7" fmla="*/ 109 h 149"/>
              <a:gd name="T8" fmla="*/ 159 w 234"/>
              <a:gd name="T9" fmla="*/ 146 h 149"/>
              <a:gd name="T10" fmla="*/ 175 w 234"/>
              <a:gd name="T11" fmla="*/ 149 h 149"/>
              <a:gd name="T12" fmla="*/ 225 w 234"/>
              <a:gd name="T13" fmla="*/ 113 h 149"/>
              <a:gd name="T14" fmla="*/ 191 w 234"/>
              <a:gd name="T15" fmla="*/ 47 h 149"/>
              <a:gd name="T16" fmla="*/ 191 w 234"/>
              <a:gd name="T17" fmla="*/ 47 h 149"/>
              <a:gd name="T18" fmla="*/ 191 w 234"/>
              <a:gd name="T19" fmla="*/ 47 h 149"/>
            </a:gdLst>
            <a:rect l="0" t="0" r="r" b="b"/>
            <a:pathLst>
              <a:path w="234" h="149">
                <a:moveTo>
                  <a:pt x="191" y="47"/>
                </a:moveTo>
                <a:cubicBezTo>
                  <a:pt x="75" y="9"/>
                  <a:pt x="75" y="9"/>
                  <a:pt x="75" y="9"/>
                </a:cubicBezTo>
                <a:cubicBezTo>
                  <a:pt x="48" y="0"/>
                  <a:pt x="18" y="15"/>
                  <a:pt x="9" y="43"/>
                </a:cubicBezTo>
                <a:cubicBezTo>
                  <a:pt x="0" y="70"/>
                  <a:pt x="16" y="100"/>
                  <a:pt x="43" y="109"/>
                </a:cubicBezTo>
                <a:cubicBezTo>
                  <a:pt x="159" y="146"/>
                  <a:pt x="159" y="146"/>
                  <a:pt x="159" y="146"/>
                </a:cubicBezTo>
                <a:cubicBezTo>
                  <a:pt x="164" y="148"/>
                  <a:pt x="170" y="149"/>
                  <a:pt x="175" y="149"/>
                </a:cubicBezTo>
                <a:cubicBezTo>
                  <a:pt x="197" y="149"/>
                  <a:pt x="218" y="135"/>
                  <a:pt x="225" y="113"/>
                </a:cubicBezTo>
                <a:cubicBezTo>
                  <a:pt x="234" y="85"/>
                  <a:pt x="219" y="56"/>
                  <a:pt x="191" y="47"/>
                </a:cubicBezTo>
                <a:close/>
                <a:moveTo>
                  <a:pt x="191" y="47"/>
                </a:moveTo>
                <a:cubicBezTo>
                  <a:pt x="191" y="47"/>
                  <a:pt x="191" y="47"/>
                  <a:pt x="191" y="47"/>
                </a:cubicBezTo>
              </a:path>
            </a:pathLst>
          </a:custGeom>
          <a:solidFill>
            <a:schemeClr val="bg1"/>
          </a:solidFill>
          <a:ln cap="sq">
            <a:noFill/>
            <a:prstDash val="solid"/>
          </a:ln>
        </p:spPr>
        <p:txBody>
          <a:bodyPr vert="horz" wrap="square" lIns="91440" tIns="45720" rIns="91440" bIns="45720" rtlCol="0" anchor="t"/>
          <a:lstStyle/>
          <a:p>
            <a:pPr algn="l"/>
            <a:endParaRPr kumimoji="1" lang="zh-CN" altLang="en-US"/>
          </a:p>
        </p:txBody>
      </p:sp>
      <p:sp>
        <p:nvSpPr>
          <p:cNvPr id="12" name="标题 1"/>
          <p:cNvSpPr txBox="1"/>
          <p:nvPr/>
        </p:nvSpPr>
        <p:spPr>
          <a:xfrm rot="0" flipH="0" flipV="0">
            <a:off x="10827270" y="1610949"/>
            <a:ext cx="85037" cy="54380"/>
          </a:xfrm>
          <a:custGeom>
            <a:avLst/>
            <a:gdLst>
              <a:gd name="T0" fmla="*/ 158 w 233"/>
              <a:gd name="T1" fmla="*/ 9 h 149"/>
              <a:gd name="T2" fmla="*/ 42 w 233"/>
              <a:gd name="T3" fmla="*/ 47 h 149"/>
              <a:gd name="T4" fmla="*/ 9 w 233"/>
              <a:gd name="T5" fmla="*/ 113 h 149"/>
              <a:gd name="T6" fmla="*/ 58 w 233"/>
              <a:gd name="T7" fmla="*/ 149 h 149"/>
              <a:gd name="T8" fmla="*/ 75 w 233"/>
              <a:gd name="T9" fmla="*/ 146 h 149"/>
              <a:gd name="T10" fmla="*/ 191 w 233"/>
              <a:gd name="T11" fmla="*/ 109 h 149"/>
              <a:gd name="T12" fmla="*/ 224 w 233"/>
              <a:gd name="T13" fmla="*/ 43 h 149"/>
              <a:gd name="T14" fmla="*/ 158 w 233"/>
              <a:gd name="T15" fmla="*/ 9 h 149"/>
              <a:gd name="T16" fmla="*/ 158 w 233"/>
              <a:gd name="T17" fmla="*/ 9 h 149"/>
              <a:gd name="T18" fmla="*/ 158 w 233"/>
              <a:gd name="T19" fmla="*/ 9 h 149"/>
            </a:gdLst>
            <a:rect l="0" t="0" r="r" b="b"/>
            <a:pathLst>
              <a:path w="233" h="149">
                <a:moveTo>
                  <a:pt x="158" y="9"/>
                </a:moveTo>
                <a:cubicBezTo>
                  <a:pt x="42" y="47"/>
                  <a:pt x="42" y="47"/>
                  <a:pt x="42" y="47"/>
                </a:cubicBezTo>
                <a:cubicBezTo>
                  <a:pt x="15" y="56"/>
                  <a:pt x="0" y="85"/>
                  <a:pt x="9" y="113"/>
                </a:cubicBezTo>
                <a:cubicBezTo>
                  <a:pt x="16" y="135"/>
                  <a:pt x="36" y="149"/>
                  <a:pt x="58" y="149"/>
                </a:cubicBezTo>
                <a:cubicBezTo>
                  <a:pt x="64" y="149"/>
                  <a:pt x="69" y="148"/>
                  <a:pt x="75" y="146"/>
                </a:cubicBezTo>
                <a:cubicBezTo>
                  <a:pt x="191" y="109"/>
                  <a:pt x="191" y="109"/>
                  <a:pt x="191" y="109"/>
                </a:cubicBezTo>
                <a:cubicBezTo>
                  <a:pt x="218" y="100"/>
                  <a:pt x="233" y="70"/>
                  <a:pt x="224" y="43"/>
                </a:cubicBezTo>
                <a:cubicBezTo>
                  <a:pt x="215" y="15"/>
                  <a:pt x="186" y="0"/>
                  <a:pt x="158" y="9"/>
                </a:cubicBezTo>
                <a:close/>
                <a:moveTo>
                  <a:pt x="158" y="9"/>
                </a:moveTo>
                <a:cubicBezTo>
                  <a:pt x="158" y="9"/>
                  <a:pt x="158" y="9"/>
                  <a:pt x="158" y="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3" name="标题 1"/>
          <p:cNvSpPr txBox="1"/>
          <p:nvPr/>
        </p:nvSpPr>
        <p:spPr>
          <a:xfrm rot="0" flipH="0" flipV="0">
            <a:off x="11225186" y="1481545"/>
            <a:ext cx="85345" cy="54380"/>
          </a:xfrm>
          <a:custGeom>
            <a:avLst/>
            <a:gdLst>
              <a:gd name="T0" fmla="*/ 59 w 234"/>
              <a:gd name="T1" fmla="*/ 149 h 149"/>
              <a:gd name="T2" fmla="*/ 75 w 234"/>
              <a:gd name="T3" fmla="*/ 147 h 149"/>
              <a:gd name="T4" fmla="*/ 191 w 234"/>
              <a:gd name="T5" fmla="*/ 109 h 149"/>
              <a:gd name="T6" fmla="*/ 225 w 234"/>
              <a:gd name="T7" fmla="*/ 43 h 149"/>
              <a:gd name="T8" fmla="*/ 159 w 234"/>
              <a:gd name="T9" fmla="*/ 9 h 149"/>
              <a:gd name="T10" fmla="*/ 43 w 234"/>
              <a:gd name="T11" fmla="*/ 47 h 149"/>
              <a:gd name="T12" fmla="*/ 9 w 234"/>
              <a:gd name="T13" fmla="*/ 113 h 149"/>
              <a:gd name="T14" fmla="*/ 59 w 234"/>
              <a:gd name="T15" fmla="*/ 149 h 149"/>
              <a:gd name="T16" fmla="*/ 59 w 234"/>
              <a:gd name="T17" fmla="*/ 149 h 149"/>
              <a:gd name="T18" fmla="*/ 59 w 234"/>
              <a:gd name="T19" fmla="*/ 149 h 149"/>
            </a:gdLst>
            <a:rect l="0" t="0" r="r" b="b"/>
            <a:pathLst>
              <a:path w="234" h="149">
                <a:moveTo>
                  <a:pt x="59" y="149"/>
                </a:moveTo>
                <a:cubicBezTo>
                  <a:pt x="65" y="149"/>
                  <a:pt x="70" y="148"/>
                  <a:pt x="75" y="147"/>
                </a:cubicBezTo>
                <a:cubicBezTo>
                  <a:pt x="191" y="109"/>
                  <a:pt x="191" y="109"/>
                  <a:pt x="191" y="109"/>
                </a:cubicBezTo>
                <a:cubicBezTo>
                  <a:pt x="219" y="100"/>
                  <a:pt x="234" y="70"/>
                  <a:pt x="225" y="43"/>
                </a:cubicBezTo>
                <a:cubicBezTo>
                  <a:pt x="216" y="15"/>
                  <a:pt x="186" y="0"/>
                  <a:pt x="159" y="9"/>
                </a:cubicBezTo>
                <a:cubicBezTo>
                  <a:pt x="43" y="47"/>
                  <a:pt x="43" y="47"/>
                  <a:pt x="43" y="47"/>
                </a:cubicBezTo>
                <a:cubicBezTo>
                  <a:pt x="16" y="56"/>
                  <a:pt x="0" y="86"/>
                  <a:pt x="9" y="113"/>
                </a:cubicBezTo>
                <a:cubicBezTo>
                  <a:pt x="17" y="135"/>
                  <a:pt x="37" y="149"/>
                  <a:pt x="59" y="149"/>
                </a:cubicBezTo>
                <a:close/>
                <a:moveTo>
                  <a:pt x="59" y="149"/>
                </a:moveTo>
                <a:cubicBezTo>
                  <a:pt x="59" y="149"/>
                  <a:pt x="59" y="149"/>
                  <a:pt x="59" y="14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4" name="标题 1"/>
          <p:cNvSpPr txBox="1"/>
          <p:nvPr/>
        </p:nvSpPr>
        <p:spPr>
          <a:xfrm rot="0" flipH="0" flipV="0">
            <a:off x="10911228" y="1704304"/>
            <a:ext cx="69323" cy="76564"/>
          </a:xfrm>
          <a:custGeom>
            <a:avLst/>
            <a:gdLst>
              <a:gd name="T0" fmla="*/ 88 w 190"/>
              <a:gd name="T1" fmla="*/ 29 h 210"/>
              <a:gd name="T2" fmla="*/ 17 w 190"/>
              <a:gd name="T3" fmla="*/ 127 h 210"/>
              <a:gd name="T4" fmla="*/ 28 w 190"/>
              <a:gd name="T5" fmla="*/ 200 h 210"/>
              <a:gd name="T6" fmla="*/ 59 w 190"/>
              <a:gd name="T7" fmla="*/ 210 h 210"/>
              <a:gd name="T8" fmla="*/ 101 w 190"/>
              <a:gd name="T9" fmla="*/ 189 h 210"/>
              <a:gd name="T10" fmla="*/ 173 w 190"/>
              <a:gd name="T11" fmla="*/ 90 h 210"/>
              <a:gd name="T12" fmla="*/ 162 w 190"/>
              <a:gd name="T13" fmla="*/ 17 h 210"/>
              <a:gd name="T14" fmla="*/ 88 w 190"/>
              <a:gd name="T15" fmla="*/ 29 h 210"/>
              <a:gd name="T16" fmla="*/ 88 w 190"/>
              <a:gd name="T17" fmla="*/ 29 h 210"/>
              <a:gd name="T18" fmla="*/ 88 w 190"/>
              <a:gd name="T19" fmla="*/ 29 h 210"/>
            </a:gdLst>
            <a:rect l="0" t="0" r="r" b="b"/>
            <a:pathLst>
              <a:path w="190" h="210">
                <a:moveTo>
                  <a:pt x="88" y="29"/>
                </a:moveTo>
                <a:cubicBezTo>
                  <a:pt x="17" y="127"/>
                  <a:pt x="17" y="127"/>
                  <a:pt x="17" y="127"/>
                </a:cubicBezTo>
                <a:cubicBezTo>
                  <a:pt x="0" y="151"/>
                  <a:pt x="5" y="183"/>
                  <a:pt x="28" y="200"/>
                </a:cubicBezTo>
                <a:cubicBezTo>
                  <a:pt x="37" y="207"/>
                  <a:pt x="48" y="210"/>
                  <a:pt x="59" y="210"/>
                </a:cubicBezTo>
                <a:cubicBezTo>
                  <a:pt x="75" y="210"/>
                  <a:pt x="91" y="203"/>
                  <a:pt x="101" y="189"/>
                </a:cubicBezTo>
                <a:cubicBezTo>
                  <a:pt x="173" y="90"/>
                  <a:pt x="173" y="90"/>
                  <a:pt x="173" y="90"/>
                </a:cubicBezTo>
                <a:cubicBezTo>
                  <a:pt x="190" y="67"/>
                  <a:pt x="185" y="34"/>
                  <a:pt x="162" y="17"/>
                </a:cubicBezTo>
                <a:cubicBezTo>
                  <a:pt x="138" y="0"/>
                  <a:pt x="105" y="5"/>
                  <a:pt x="88" y="29"/>
                </a:cubicBezTo>
                <a:close/>
                <a:moveTo>
                  <a:pt x="88" y="29"/>
                </a:moveTo>
                <a:cubicBezTo>
                  <a:pt x="88" y="29"/>
                  <a:pt x="88" y="29"/>
                  <a:pt x="88" y="2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5" name="标题 1"/>
          <p:cNvSpPr txBox="1"/>
          <p:nvPr/>
        </p:nvSpPr>
        <p:spPr>
          <a:xfrm rot="0" flipH="0" flipV="0">
            <a:off x="11156941" y="1365698"/>
            <a:ext cx="69786" cy="76872"/>
          </a:xfrm>
          <a:custGeom>
            <a:avLst/>
            <a:gdLst>
              <a:gd name="T0" fmla="*/ 89 w 191"/>
              <a:gd name="T1" fmla="*/ 29 h 211"/>
              <a:gd name="T2" fmla="*/ 17 w 191"/>
              <a:gd name="T3" fmla="*/ 128 h 211"/>
              <a:gd name="T4" fmla="*/ 29 w 191"/>
              <a:gd name="T5" fmla="*/ 201 h 211"/>
              <a:gd name="T6" fmla="*/ 60 w 191"/>
              <a:gd name="T7" fmla="*/ 211 h 211"/>
              <a:gd name="T8" fmla="*/ 102 w 191"/>
              <a:gd name="T9" fmla="*/ 189 h 211"/>
              <a:gd name="T10" fmla="*/ 174 w 191"/>
              <a:gd name="T11" fmla="*/ 90 h 211"/>
              <a:gd name="T12" fmla="*/ 162 w 191"/>
              <a:gd name="T13" fmla="*/ 17 h 211"/>
              <a:gd name="T14" fmla="*/ 89 w 191"/>
              <a:gd name="T15" fmla="*/ 29 h 211"/>
              <a:gd name="T16" fmla="*/ 89 w 191"/>
              <a:gd name="T17" fmla="*/ 29 h 211"/>
              <a:gd name="T18" fmla="*/ 89 w 191"/>
              <a:gd name="T19" fmla="*/ 29 h 211"/>
            </a:gdLst>
            <a:rect l="0" t="0" r="r" b="b"/>
            <a:pathLst>
              <a:path w="191" h="211">
                <a:moveTo>
                  <a:pt x="89" y="29"/>
                </a:moveTo>
                <a:cubicBezTo>
                  <a:pt x="17" y="128"/>
                  <a:pt x="17" y="128"/>
                  <a:pt x="17" y="128"/>
                </a:cubicBezTo>
                <a:cubicBezTo>
                  <a:pt x="0" y="151"/>
                  <a:pt x="6" y="184"/>
                  <a:pt x="29" y="201"/>
                </a:cubicBezTo>
                <a:cubicBezTo>
                  <a:pt x="38" y="208"/>
                  <a:pt x="49" y="211"/>
                  <a:pt x="60" y="211"/>
                </a:cubicBezTo>
                <a:cubicBezTo>
                  <a:pt x="76" y="211"/>
                  <a:pt x="92" y="203"/>
                  <a:pt x="102" y="189"/>
                </a:cubicBezTo>
                <a:cubicBezTo>
                  <a:pt x="174" y="90"/>
                  <a:pt x="174" y="90"/>
                  <a:pt x="174" y="90"/>
                </a:cubicBezTo>
                <a:cubicBezTo>
                  <a:pt x="191" y="67"/>
                  <a:pt x="186" y="34"/>
                  <a:pt x="162" y="17"/>
                </a:cubicBezTo>
                <a:cubicBezTo>
                  <a:pt x="139" y="0"/>
                  <a:pt x="106" y="5"/>
                  <a:pt x="89" y="29"/>
                </a:cubicBezTo>
                <a:close/>
                <a:moveTo>
                  <a:pt x="89" y="29"/>
                </a:moveTo>
                <a:cubicBezTo>
                  <a:pt x="89" y="29"/>
                  <a:pt x="89" y="29"/>
                  <a:pt x="89" y="29"/>
                </a:cubicBezTo>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6" name="标题 1"/>
          <p:cNvSpPr txBox="1"/>
          <p:nvPr/>
        </p:nvSpPr>
        <p:spPr>
          <a:xfrm rot="0" flipH="0" flipV="0">
            <a:off x="10930947" y="1437486"/>
            <a:ext cx="276061" cy="334293"/>
          </a:xfrm>
          <a:custGeom>
            <a:avLst/>
            <a:gdLst>
              <a:gd name="T0" fmla="*/ 757 w 757"/>
              <a:gd name="T1" fmla="*/ 378 h 917"/>
              <a:gd name="T2" fmla="*/ 378 w 757"/>
              <a:gd name="T3" fmla="*/ 0 h 917"/>
              <a:gd name="T4" fmla="*/ 0 w 757"/>
              <a:gd name="T5" fmla="*/ 378 h 917"/>
              <a:gd name="T6" fmla="*/ 81 w 757"/>
              <a:gd name="T7" fmla="*/ 612 h 917"/>
              <a:gd name="T8" fmla="*/ 204 w 757"/>
              <a:gd name="T9" fmla="*/ 792 h 917"/>
              <a:gd name="T10" fmla="*/ 204 w 757"/>
              <a:gd name="T11" fmla="*/ 917 h 917"/>
              <a:gd name="T12" fmla="*/ 551 w 757"/>
              <a:gd name="T13" fmla="*/ 917 h 917"/>
              <a:gd name="T14" fmla="*/ 551 w 757"/>
              <a:gd name="T15" fmla="*/ 795 h 917"/>
              <a:gd name="T16" fmla="*/ 676 w 757"/>
              <a:gd name="T17" fmla="*/ 612 h 917"/>
              <a:gd name="T18" fmla="*/ 757 w 757"/>
              <a:gd name="T19" fmla="*/ 378 h 917"/>
              <a:gd name="T20" fmla="*/ 757 w 757"/>
              <a:gd name="T21" fmla="*/ 378 h 917"/>
              <a:gd name="T22" fmla="*/ 757 w 757"/>
              <a:gd name="T23" fmla="*/ 378 h 917"/>
            </a:gdLst>
            <a:rect l="0" t="0" r="r" b="b"/>
            <a:pathLst>
              <a:path w="757" h="917">
                <a:moveTo>
                  <a:pt x="757" y="378"/>
                </a:moveTo>
                <a:cubicBezTo>
                  <a:pt x="757" y="169"/>
                  <a:pt x="587" y="0"/>
                  <a:pt x="378" y="0"/>
                </a:cubicBezTo>
                <a:cubicBezTo>
                  <a:pt x="169" y="0"/>
                  <a:pt x="0" y="169"/>
                  <a:pt x="0" y="378"/>
                </a:cubicBezTo>
                <a:cubicBezTo>
                  <a:pt x="0" y="467"/>
                  <a:pt x="30" y="548"/>
                  <a:pt x="81" y="612"/>
                </a:cubicBezTo>
                <a:cubicBezTo>
                  <a:pt x="125" y="668"/>
                  <a:pt x="167" y="730"/>
                  <a:pt x="204" y="792"/>
                </a:cubicBezTo>
                <a:cubicBezTo>
                  <a:pt x="204" y="917"/>
                  <a:pt x="204" y="917"/>
                  <a:pt x="204" y="917"/>
                </a:cubicBezTo>
                <a:cubicBezTo>
                  <a:pt x="551" y="917"/>
                  <a:pt x="551" y="917"/>
                  <a:pt x="551" y="917"/>
                </a:cubicBezTo>
                <a:cubicBezTo>
                  <a:pt x="551" y="795"/>
                  <a:pt x="551" y="795"/>
                  <a:pt x="551" y="795"/>
                </a:cubicBezTo>
                <a:cubicBezTo>
                  <a:pt x="587" y="735"/>
                  <a:pt x="634" y="665"/>
                  <a:pt x="676" y="612"/>
                </a:cubicBezTo>
                <a:cubicBezTo>
                  <a:pt x="727" y="548"/>
                  <a:pt x="757" y="467"/>
                  <a:pt x="757" y="378"/>
                </a:cubicBezTo>
                <a:close/>
                <a:moveTo>
                  <a:pt x="757" y="378"/>
                </a:moveTo>
                <a:cubicBezTo>
                  <a:pt x="757" y="378"/>
                  <a:pt x="757" y="378"/>
                  <a:pt x="757" y="378"/>
                </a:cubicBezTo>
              </a:path>
            </a:pathLst>
          </a:custGeom>
          <a:solidFill>
            <a:schemeClr val="bg1"/>
          </a:solidFill>
          <a:ln cap="sq">
            <a:noFill/>
            <a:prstDash val="solid"/>
          </a:ln>
        </p:spPr>
        <p:txBody>
          <a:bodyPr vert="horz" wrap="square" lIns="91440" tIns="45720" rIns="91440" bIns="45720" rtlCol="0" anchor="t"/>
          <a:lstStyle/>
          <a:p>
            <a:pPr algn="l"/>
            <a:endParaRPr kumimoji="1" lang="zh-CN" altLang="en-US"/>
          </a:p>
        </p:txBody>
      </p:sp>
      <p:sp>
        <p:nvSpPr>
          <p:cNvPr id="17" name="标题 1"/>
          <p:cNvSpPr txBox="1"/>
          <p:nvPr/>
        </p:nvSpPr>
        <p:spPr>
          <a:xfrm rot="0" flipH="0" flipV="0">
            <a:off x="6515100" y="5168900"/>
            <a:ext cx="5486400" cy="711200"/>
          </a:xfrm>
          <a:prstGeom prst="rect"/>
          <a:noFill/>
        </p:spPr>
        <p:txBody>
          <a:bodyPr vert="horz" wrap="square" lIns="0" tIns="0" rIns="0" bIns="0" rtlCol="0" anchor="ctr">
            <a:spAutoFit/>
          </a:bodyPr>
          <a:lstStyle/>
          <a:p>
            <a:pPr algn="l"/>
            <a:r>
              <a:rPr kumimoji="1" lang="en-US" altLang="zh-CN" sz="2500">
                <a:ln w="12700">
                  <a:noFill/>
                </a:ln>
                <a:solidFill>
                  <a:srgbClr val="333333">
                    <a:alpha val="100000"/>
                  </a:srgbClr>
                </a:solidFill>
                <a:latin typeface="OPPOSans R"/>
                <a:ea typeface="OPPOSans R"/>
                <a:cs typeface="OPPOSans R"/>
              </a:rPr>
              <a:t>Final Training Accuracy: 83.97%
Final Validation Accuracy: 83.91%
</a:t>
            </a:r>
            <a:endParaRPr kumimoji="1" lang="zh-CN" altLang="en-US"/>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660400" y="4350027"/>
            <a:ext cx="6463881" cy="1784073"/>
          </a:xfrm>
          <a:prstGeom prst="rect">
            <a:avLst/>
          </a:prstGeom>
          <a:noFill/>
          <a:ln>
            <a:noFill/>
          </a:ln>
        </p:spPr>
        <p:txBody>
          <a:bodyPr vert="horz" wrap="square" lIns="0" tIns="0" rIns="0" bIns="0" rtlCol="0" anchor="t"/>
          <a:lstStyle/>
          <a:p>
            <a:pPr algn="l"/>
            <a:r>
              <a:rPr kumimoji="1" lang="en-US" altLang="zh-CN" sz="3096">
                <a:ln w="12700">
                  <a:noFill/>
                </a:ln>
                <a:solidFill>
                  <a:srgbClr val="FFFFFF">
                    <a:alpha val="100000"/>
                  </a:srgbClr>
                </a:solidFill>
                <a:latin typeface="OPPOSans H"/>
                <a:ea typeface="OPPOSans H"/>
                <a:cs typeface="OPPOSans H"/>
              </a:rPr>
              <a:t>Making Predictions and Model Evaluation</a:t>
            </a:r>
            <a:endParaRPr kumimoji="1" lang="zh-CN" altLang="en-US"/>
          </a:p>
        </p:txBody>
      </p:sp>
      <p:sp>
        <p:nvSpPr>
          <p:cNvPr id="4" name="标题 1"/>
          <p:cNvSpPr txBox="1"/>
          <p:nvPr/>
        </p:nvSpPr>
        <p:spPr>
          <a:xfrm rot="0" flipH="0" flipV="0">
            <a:off x="1048026" y="351693"/>
            <a:ext cx="4096729" cy="3989196"/>
          </a:xfrm>
          <a:prstGeom prst="rect">
            <a:avLst/>
          </a:prstGeom>
          <a:noFill/>
          <a:ln>
            <a:noFill/>
          </a:ln>
        </p:spPr>
        <p:txBody>
          <a:bodyPr vert="horz" wrap="square" lIns="0" tIns="0" rIns="0" bIns="0" rtlCol="0" anchor="b"/>
          <a:lstStyle/>
          <a:p>
            <a:pPr algn="l"/>
            <a:r>
              <a:rPr kumimoji="1" lang="en-US" altLang="zh-CN" sz="16600">
                <a:ln w="12700">
                  <a:noFill/>
                </a:ln>
                <a:solidFill>
                  <a:srgbClr val="FFFFFF">
                    <a:alpha val="50000"/>
                  </a:srgbClr>
                </a:solidFill>
                <a:latin typeface="OPPOSans H"/>
                <a:ea typeface="OPPOSans H"/>
                <a:cs typeface="OPPOSans H"/>
              </a:rPr>
              <a:t>06</a:t>
            </a:r>
            <a:endParaRPr kumimoji="1" lang="zh-CN" altLang="en-US"/>
          </a:p>
        </p:txBody>
      </p:sp>
      <p:sp>
        <p:nvSpPr>
          <p:cNvPr id="5" name="标题 1"/>
          <p:cNvSpPr txBox="1"/>
          <p:nvPr/>
        </p:nvSpPr>
        <p:spPr>
          <a:xfrm rot="0" flipH="0" flipV="0">
            <a:off x="11349925" y="5763356"/>
            <a:ext cx="162092" cy="125321"/>
          </a:xfrm>
          <a:custGeom>
            <a:avLst/>
            <a:gdLst>
              <a:gd name="connsiteX0" fmla="*/ 9855 w 162092"/>
              <a:gd name="connsiteY0" fmla="*/ 105905 h 125321"/>
              <a:gd name="connsiteX1" fmla="*/ 152826 w 162092"/>
              <a:gd name="connsiteY1" fmla="*/ 105905 h 125321"/>
              <a:gd name="connsiteX2" fmla="*/ 152826 w 162092"/>
              <a:gd name="connsiteY2" fmla="*/ 125321 h 125321"/>
              <a:gd name="connsiteX3" fmla="*/ 9855 w 162092"/>
              <a:gd name="connsiteY3" fmla="*/ 125321 h 125321"/>
              <a:gd name="connsiteX4" fmla="*/ 9855 w 162092"/>
              <a:gd name="connsiteY4" fmla="*/ 105905 h 125321"/>
              <a:gd name="connsiteX5" fmla="*/ 9855 w 162092"/>
              <a:gd name="connsiteY5" fmla="*/ 52952 h 125321"/>
              <a:gd name="connsiteX6" fmla="*/ 116936 w 162092"/>
              <a:gd name="connsiteY6" fmla="*/ 52952 h 125321"/>
              <a:gd name="connsiteX7" fmla="*/ 116936 w 162092"/>
              <a:gd name="connsiteY7" fmla="*/ 72368 h 125321"/>
              <a:gd name="connsiteX8" fmla="*/ 9855 w 162092"/>
              <a:gd name="connsiteY8" fmla="*/ 72368 h 125321"/>
              <a:gd name="connsiteX9" fmla="*/ 9855 w 162092"/>
              <a:gd name="connsiteY9" fmla="*/ 52952 h 125321"/>
              <a:gd name="connsiteX10" fmla="*/ 9267 w 162092"/>
              <a:gd name="connsiteY10" fmla="*/ 0 h 125321"/>
              <a:gd name="connsiteX11" fmla="*/ 152238 w 162092"/>
              <a:gd name="connsiteY11" fmla="*/ 0 h 125321"/>
              <a:gd name="connsiteX12" fmla="*/ 152238 w 162092"/>
              <a:gd name="connsiteY12" fmla="*/ 19416 h 125321"/>
              <a:gd name="connsiteX13" fmla="*/ 9267 w 162092"/>
              <a:gd name="connsiteY13" fmla="*/ 19416 h 125321"/>
              <a:gd name="connsiteX14" fmla="*/ 9267 w 162092"/>
              <a:gd name="connsiteY14" fmla="*/ 0 h 125321"/>
            </a:gdLst>
            <a:rect l="l" t="t" r="r" b="b"/>
            <a:pathLst>
              <a:path w="162092" h="125321">
                <a:moveTo>
                  <a:pt x="9855" y="105905"/>
                </a:moveTo>
                <a:lnTo>
                  <a:pt x="152826" y="105905"/>
                </a:lnTo>
                <a:cubicBezTo>
                  <a:pt x="165181" y="105905"/>
                  <a:pt x="165181" y="125321"/>
                  <a:pt x="152826" y="125321"/>
                </a:cubicBezTo>
                <a:lnTo>
                  <a:pt x="9855" y="125321"/>
                </a:lnTo>
                <a:cubicBezTo>
                  <a:pt x="-2501" y="125321"/>
                  <a:pt x="-2501" y="105905"/>
                  <a:pt x="9855" y="105905"/>
                </a:cubicBezTo>
                <a:close/>
                <a:moveTo>
                  <a:pt x="9855" y="52952"/>
                </a:moveTo>
                <a:lnTo>
                  <a:pt x="116936" y="52952"/>
                </a:lnTo>
                <a:cubicBezTo>
                  <a:pt x="129292" y="52952"/>
                  <a:pt x="129292" y="72368"/>
                  <a:pt x="116936" y="72368"/>
                </a:cubicBezTo>
                <a:lnTo>
                  <a:pt x="9855" y="72368"/>
                </a:lnTo>
                <a:cubicBezTo>
                  <a:pt x="-2501" y="72368"/>
                  <a:pt x="-2501" y="52952"/>
                  <a:pt x="9855" y="52952"/>
                </a:cubicBezTo>
                <a:close/>
                <a:moveTo>
                  <a:pt x="9267" y="0"/>
                </a:moveTo>
                <a:lnTo>
                  <a:pt x="152238" y="0"/>
                </a:lnTo>
                <a:cubicBezTo>
                  <a:pt x="164593" y="0"/>
                  <a:pt x="164593" y="19416"/>
                  <a:pt x="152238" y="19416"/>
                </a:cubicBezTo>
                <a:lnTo>
                  <a:pt x="9267" y="19416"/>
                </a:lnTo>
                <a:cubicBezTo>
                  <a:pt x="-3089" y="19416"/>
                  <a:pt x="-3089" y="0"/>
                  <a:pt x="9267" y="0"/>
                </a:cubicBezTo>
                <a:close/>
              </a:path>
            </a:pathLst>
          </a:custGeom>
          <a:solidFill>
            <a:schemeClr val="bg1"/>
          </a:solidFill>
          <a:ln w="5879"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rot="0" flipH="0" flipV="0">
            <a:off x="11105176" y="576112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0" flipH="0" flipV="0">
            <a:off x="660400" y="1967949"/>
            <a:ext cx="134730" cy="216673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0" flipH="0" flipV="0">
            <a:off x="11438513" y="757924"/>
            <a:ext cx="80387" cy="80387"/>
          </a:xfrm>
          <a:prstGeom prst="ellipse">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11287788" y="757924"/>
            <a:ext cx="80387" cy="80387"/>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1227128" y="1307170"/>
            <a:ext cx="2044700" cy="3556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000000">
                    <a:alpha val="100000"/>
                  </a:srgbClr>
                </a:solidFill>
                <a:latin typeface="Source Han Sans"/>
                <a:ea typeface="Source Han Sans"/>
                <a:cs typeface="Source Han Sans"/>
              </a:rPr>
              <a:t>Catalogue</a:t>
            </a:r>
            <a:endParaRPr kumimoji="1" lang="zh-CN" altLang="en-US"/>
          </a:p>
        </p:txBody>
      </p:sp>
      <p:cxnSp>
        <p:nvCxnSpPr>
          <p:cNvPr id="4" name="标题 1"/>
          <p:cNvCxnSpPr/>
          <p:nvPr/>
        </p:nvCxnSpPr>
        <p:spPr>
          <a:xfrm rot="0" flipH="0" flipV="0">
            <a:off x="681038" y="1872320"/>
            <a:ext cx="10817225" cy="0"/>
          </a:xfrm>
          <a:prstGeom prst="line">
            <a:avLst/>
          </a:prstGeom>
          <a:noFill/>
          <a:ln w="12700" cap="sq">
            <a:solidFill>
              <a:srgbClr val="7F7F7F">
                <a:alpha val="100000"/>
              </a:srgbClr>
            </a:solidFill>
            <a:miter/>
          </a:ln>
        </p:spPr>
      </p:cxnSp>
      <p:sp>
        <p:nvSpPr>
          <p:cNvPr id="5" name="标题 1"/>
          <p:cNvSpPr txBox="1"/>
          <p:nvPr/>
        </p:nvSpPr>
        <p:spPr>
          <a:xfrm rot="0" flipH="0" flipV="0">
            <a:off x="7034363" y="2831610"/>
            <a:ext cx="4248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Setting Up the Environment</a:t>
            </a:r>
            <a:endParaRPr kumimoji="1" lang="zh-CN" altLang="en-US"/>
          </a:p>
        </p:txBody>
      </p:sp>
      <p:sp>
        <p:nvSpPr>
          <p:cNvPr id="6" name="标题 1"/>
          <p:cNvSpPr txBox="1"/>
          <p:nvPr/>
        </p:nvSpPr>
        <p:spPr>
          <a:xfrm rot="0" flipH="0" flipV="0">
            <a:off x="6602058" y="2779265"/>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F0A22E">
                    <a:alpha val="100000"/>
                  </a:srgbClr>
                </a:solidFill>
                <a:latin typeface="Source Han Sans"/>
                <a:ea typeface="Source Han Sans"/>
                <a:cs typeface="Source Han Sans"/>
              </a:rPr>
              <a:t>2.</a:t>
            </a:r>
            <a:endParaRPr kumimoji="1" lang="zh-CN" altLang="en-US"/>
          </a:p>
        </p:txBody>
      </p:sp>
      <p:sp>
        <p:nvSpPr>
          <p:cNvPr id="7" name="标题 1"/>
          <p:cNvSpPr txBox="1"/>
          <p:nvPr/>
        </p:nvSpPr>
        <p:spPr>
          <a:xfrm rot="0" flipH="0" flipV="0">
            <a:off x="1227128" y="2779265"/>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F0A22E">
                    <a:alpha val="100000"/>
                  </a:srgbClr>
                </a:solidFill>
                <a:latin typeface="Source Han Sans"/>
                <a:ea typeface="Source Han Sans"/>
                <a:cs typeface="Source Han Sans"/>
              </a:rPr>
              <a:t>1.</a:t>
            </a:r>
            <a:endParaRPr kumimoji="1" lang="zh-CN" altLang="en-US"/>
          </a:p>
        </p:txBody>
      </p:sp>
      <p:sp>
        <p:nvSpPr>
          <p:cNvPr id="8" name="标题 1"/>
          <p:cNvSpPr txBox="1"/>
          <p:nvPr/>
        </p:nvSpPr>
        <p:spPr>
          <a:xfrm rot="0" flipH="0" flipV="0">
            <a:off x="1648203" y="2831610"/>
            <a:ext cx="4248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Project Overview</a:t>
            </a:r>
            <a:endParaRPr kumimoji="1" lang="zh-CN" altLang="en-US"/>
          </a:p>
        </p:txBody>
      </p:sp>
      <p:sp>
        <p:nvSpPr>
          <p:cNvPr id="9" name="标题 1"/>
          <p:cNvSpPr txBox="1"/>
          <p:nvPr/>
        </p:nvSpPr>
        <p:spPr>
          <a:xfrm rot="0" flipH="0" flipV="0">
            <a:off x="7034363" y="3927381"/>
            <a:ext cx="4248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Building the Neural Network Model</a:t>
            </a:r>
            <a:endParaRPr kumimoji="1" lang="zh-CN" altLang="en-US"/>
          </a:p>
        </p:txBody>
      </p:sp>
      <p:sp>
        <p:nvSpPr>
          <p:cNvPr id="10" name="标题 1"/>
          <p:cNvSpPr txBox="1"/>
          <p:nvPr/>
        </p:nvSpPr>
        <p:spPr>
          <a:xfrm rot="0" flipH="0" flipV="0">
            <a:off x="1648203" y="3927381"/>
            <a:ext cx="4248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Data Preparation and Augmentation</a:t>
            </a:r>
            <a:endParaRPr kumimoji="1" lang="zh-CN" altLang="en-US"/>
          </a:p>
        </p:txBody>
      </p:sp>
      <p:sp>
        <p:nvSpPr>
          <p:cNvPr id="11" name="标题 1"/>
          <p:cNvSpPr txBox="1"/>
          <p:nvPr/>
        </p:nvSpPr>
        <p:spPr>
          <a:xfrm rot="0" flipH="0" flipV="0">
            <a:off x="1227128" y="3861687"/>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F0A22E">
                    <a:alpha val="100000"/>
                  </a:srgbClr>
                </a:solidFill>
                <a:latin typeface="Source Han Sans"/>
                <a:ea typeface="Source Han Sans"/>
                <a:cs typeface="Source Han Sans"/>
              </a:rPr>
              <a:t>3.</a:t>
            </a:r>
            <a:endParaRPr kumimoji="1" lang="zh-CN" altLang="en-US"/>
          </a:p>
        </p:txBody>
      </p:sp>
      <p:sp>
        <p:nvSpPr>
          <p:cNvPr id="12" name="标题 1"/>
          <p:cNvSpPr txBox="1"/>
          <p:nvPr/>
        </p:nvSpPr>
        <p:spPr>
          <a:xfrm rot="0" flipH="0" flipV="0">
            <a:off x="6602058" y="3861687"/>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F0A22E">
                    <a:alpha val="100000"/>
                  </a:srgbClr>
                </a:solidFill>
                <a:latin typeface="Source Han Sans"/>
                <a:ea typeface="Source Han Sans"/>
                <a:cs typeface="Source Han Sans"/>
              </a:rPr>
              <a:t>4.</a:t>
            </a:r>
            <a:endParaRPr kumimoji="1" lang="zh-CN" altLang="en-US"/>
          </a:p>
        </p:txBody>
      </p:sp>
      <p:sp>
        <p:nvSpPr>
          <p:cNvPr id="13" name="标题 1"/>
          <p:cNvSpPr txBox="1"/>
          <p:nvPr/>
        </p:nvSpPr>
        <p:spPr>
          <a:xfrm rot="0" flipH="0" flipV="0">
            <a:off x="1648203" y="5023152"/>
            <a:ext cx="4248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Training and Evaluating the Model</a:t>
            </a:r>
            <a:endParaRPr kumimoji="1" lang="zh-CN" altLang="en-US"/>
          </a:p>
        </p:txBody>
      </p:sp>
      <p:sp>
        <p:nvSpPr>
          <p:cNvPr id="14" name="标题 1"/>
          <p:cNvSpPr txBox="1"/>
          <p:nvPr/>
        </p:nvSpPr>
        <p:spPr>
          <a:xfrm rot="0" flipH="0" flipV="0">
            <a:off x="1227128" y="4957458"/>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F0A22E">
                    <a:alpha val="100000"/>
                  </a:srgbClr>
                </a:solidFill>
                <a:latin typeface="Source Han Sans"/>
                <a:ea typeface="Source Han Sans"/>
                <a:cs typeface="Source Han Sans"/>
              </a:rPr>
              <a:t>5.</a:t>
            </a:r>
            <a:endParaRPr kumimoji="1" lang="zh-CN" altLang="en-US"/>
          </a:p>
        </p:txBody>
      </p:sp>
      <p:sp>
        <p:nvSpPr>
          <p:cNvPr id="15" name="标题 1"/>
          <p:cNvSpPr txBox="1"/>
          <p:nvPr/>
        </p:nvSpPr>
        <p:spPr>
          <a:xfrm rot="0" flipH="0" flipV="0">
            <a:off x="7034363" y="5023152"/>
            <a:ext cx="4248000"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Source Han Sans"/>
                <a:ea typeface="Source Han Sans"/>
                <a:cs typeface="Source Han Sans"/>
              </a:rPr>
              <a:t>Making Predictions and Model Evaluation</a:t>
            </a:r>
            <a:endParaRPr kumimoji="1" lang="zh-CN" altLang="en-US"/>
          </a:p>
        </p:txBody>
      </p:sp>
      <p:sp>
        <p:nvSpPr>
          <p:cNvPr id="16" name="标题 1"/>
          <p:cNvSpPr txBox="1"/>
          <p:nvPr/>
        </p:nvSpPr>
        <p:spPr>
          <a:xfrm rot="0" flipH="0" flipV="0">
            <a:off x="6602058" y="4957458"/>
            <a:ext cx="393700" cy="393700"/>
          </a:xfrm>
          <a:prstGeom prst="rect">
            <a:avLst/>
          </a:prstGeom>
          <a:noFill/>
          <a:ln w="12700" cap="sq">
            <a:noFill/>
            <a:miter/>
          </a:ln>
        </p:spPr>
        <p:txBody>
          <a:bodyPr vert="horz" wrap="square" lIns="0" tIns="0" rIns="0" bIns="0" rtlCol="0" anchor="ctr">
            <a:spAutoFit/>
          </a:bodyPr>
          <a:lstStyle/>
          <a:p>
            <a:pPr algn="l"/>
            <a:r>
              <a:rPr kumimoji="1" lang="en-US" altLang="zh-CN" sz="2800">
                <a:ln w="12700">
                  <a:noFill/>
                </a:ln>
                <a:solidFill>
                  <a:srgbClr val="F0A22E">
                    <a:alpha val="100000"/>
                  </a:srgbClr>
                </a:solidFill>
                <a:latin typeface="Source Han Sans"/>
                <a:ea typeface="Source Han Sans"/>
                <a:cs typeface="Source Han Sans"/>
              </a:rPr>
              <a:t>6.</a:t>
            </a:r>
            <a:endParaRPr kumimoji="1" lang="zh-CN" altLang="en-US"/>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815459" y="2375210"/>
            <a:ext cx="2979460" cy="3430053"/>
          </a:xfrm>
          <a:prstGeom prst="rect">
            <a:avLst/>
          </a:prstGeom>
          <a:noFill/>
          <a:ln>
            <a:noFill/>
          </a:ln>
          <a:effectLst/>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After training, the model's accuracy on both the training and validation sets is evaluated. This section will analyze the final training and validation accuracies, providing insights into the model's effectiveness and potential overfitting or underfitting issues.</a:t>
            </a:r>
            <a:endParaRPr kumimoji="1" lang="zh-CN" altLang="en-US"/>
          </a:p>
        </p:txBody>
      </p:sp>
      <p:sp>
        <p:nvSpPr>
          <p:cNvPr id="4" name="标题 1"/>
          <p:cNvSpPr txBox="1"/>
          <p:nvPr/>
        </p:nvSpPr>
        <p:spPr>
          <a:xfrm rot="0" flipH="0" flipV="0">
            <a:off x="815459" y="2060848"/>
            <a:ext cx="2979460" cy="361083"/>
          </a:xfrm>
          <a:prstGeom prst="rect">
            <a:avLst/>
          </a:prstGeom>
          <a:noFill/>
          <a:ln>
            <a:noFill/>
          </a:ln>
        </p:spPr>
        <p:txBody>
          <a:bodyPr vert="horz" wrap="square" lIns="0" tIns="0" rIns="0" bIns="0" rtlCol="0" anchor="ctr"/>
          <a:lstStyle/>
          <a:p>
            <a:pPr algn="l"/>
            <a:r>
              <a:rPr kumimoji="1" lang="en-US" altLang="zh-CN" sz="1315">
                <a:ln w="12700">
                  <a:noFill/>
                </a:ln>
                <a:solidFill>
                  <a:srgbClr val="C87D0E">
                    <a:alpha val="100000"/>
                  </a:srgbClr>
                </a:solidFill>
                <a:latin typeface="Source Han Sans CN Bold"/>
                <a:ea typeface="Source Han Sans CN Bold"/>
                <a:cs typeface="Source Han Sans CN Bold"/>
              </a:rPr>
              <a:t> Analyzing Model Accuracy</a:t>
            </a:r>
            <a:endParaRPr kumimoji="1" lang="zh-CN" altLang="en-US"/>
          </a:p>
        </p:txBody>
      </p:sp>
      <p:sp>
        <p:nvSpPr>
          <p:cNvPr id="5" name="标题 1"/>
          <p:cNvSpPr txBox="1"/>
          <p:nvPr/>
        </p:nvSpPr>
        <p:spPr>
          <a:xfrm rot="0" flipH="0" flipV="0">
            <a:off x="8517215" y="2375210"/>
            <a:ext cx="2979460" cy="3430053"/>
          </a:xfrm>
          <a:prstGeom prst="rect">
            <a:avLst/>
          </a:prstGeom>
          <a:noFill/>
          <a:ln>
            <a:noFill/>
          </a:ln>
          <a:effectLst/>
        </p:spPr>
        <p:txBody>
          <a:bodyPr vert="horz" wrap="square" lIns="0" tIns="0" rIns="0" bIns="0" rtlCol="0" anchor="t"/>
          <a:lstStyle/>
          <a:p>
            <a:pPr algn="l"/>
            <a:r>
              <a:rPr kumimoji="1" lang="en-US" altLang="zh-CN" sz="1199">
                <a:ln w="12700">
                  <a:noFill/>
                </a:ln>
                <a:solidFill>
                  <a:srgbClr val="262626">
                    <a:alpha val="100000"/>
                  </a:srgbClr>
                </a:solidFill>
                <a:latin typeface="Source Han Sans"/>
                <a:ea typeface="Source Han Sans"/>
                <a:cs typeface="Source Han Sans"/>
              </a:rPr>
              <a:t>Once the model has been trained and evaluated, the next step is to prepare it for real- world deployment. This section will cover additional testing, optimization for inference speed, and integration into a user interface or application, ensuring that the model performs well in a live environment.
Please note that the image placeholders should be replaced with actual URLs or file paths to the images you wish to include in your presentation. Since I cannot access the actual images from your file, you will need to insert the images manually into your slides.</a:t>
            </a:r>
            <a:endParaRPr kumimoji="1" lang="zh-CN" altLang="en-US"/>
          </a:p>
        </p:txBody>
      </p:sp>
      <p:sp>
        <p:nvSpPr>
          <p:cNvPr id="6" name="标题 1"/>
          <p:cNvSpPr txBox="1"/>
          <p:nvPr/>
        </p:nvSpPr>
        <p:spPr>
          <a:xfrm rot="0" flipH="0" flipV="0">
            <a:off x="8517215" y="2060848"/>
            <a:ext cx="2979460" cy="361083"/>
          </a:xfrm>
          <a:prstGeom prst="rect">
            <a:avLst/>
          </a:prstGeom>
          <a:noFill/>
          <a:ln>
            <a:noFill/>
          </a:ln>
        </p:spPr>
        <p:txBody>
          <a:bodyPr vert="horz" wrap="square" lIns="0" tIns="0" rIns="0" bIns="0" rtlCol="0" anchor="ctr"/>
          <a:lstStyle/>
          <a:p>
            <a:pPr algn="l"/>
            <a:r>
              <a:rPr kumimoji="1" lang="en-US" altLang="zh-CN" sz="1200">
                <a:ln w="12700">
                  <a:noFill/>
                </a:ln>
                <a:solidFill>
                  <a:srgbClr val="C87D0E">
                    <a:alpha val="100000"/>
                  </a:srgbClr>
                </a:solidFill>
                <a:latin typeface="Source Han Sans CN Bold"/>
                <a:ea typeface="Source Han Sans CN Bold"/>
                <a:cs typeface="Source Han Sans CN Bold"/>
              </a:rPr>
              <a:t>Preparing the Model for Real-world Deployment</a:t>
            </a:r>
            <a:endParaRPr kumimoji="1" lang="zh-CN" altLang="en-US"/>
          </a:p>
        </p:txBody>
      </p:sp>
      <p:sp>
        <p:nvSpPr>
          <p:cNvPr id="7" name="标题 1"/>
          <p:cNvSpPr txBox="1"/>
          <p:nvPr/>
        </p:nvSpPr>
        <p:spPr>
          <a:xfrm rot="0" flipH="0" flipV="0">
            <a:off x="4695010" y="2375210"/>
            <a:ext cx="2979460" cy="3430053"/>
          </a:xfrm>
          <a:prstGeom prst="rect">
            <a:avLst/>
          </a:prstGeom>
          <a:noFill/>
          <a:ln>
            <a:noFill/>
          </a:ln>
          <a:effectLst/>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By examining the cases where the model makes incorrect predictions, we can gain insights into its weaknesses. This part will discuss how this analysis can help in identifying areas for improvement, such as collecting more diverse training data or adjusting the model architecture.</a:t>
            </a:r>
            <a:endParaRPr kumimoji="1" lang="zh-CN" altLang="en-US"/>
          </a:p>
        </p:txBody>
      </p:sp>
      <p:sp>
        <p:nvSpPr>
          <p:cNvPr id="8" name="标题 1"/>
          <p:cNvSpPr txBox="1"/>
          <p:nvPr/>
        </p:nvSpPr>
        <p:spPr>
          <a:xfrm rot="0" flipH="0" flipV="0">
            <a:off x="4695010" y="2060848"/>
            <a:ext cx="2979460" cy="361083"/>
          </a:xfrm>
          <a:prstGeom prst="rect">
            <a:avLst/>
          </a:prstGeom>
          <a:noFill/>
          <a:ln>
            <a:noFill/>
          </a:ln>
        </p:spPr>
        <p:txBody>
          <a:bodyPr vert="horz" wrap="square" lIns="0" tIns="0" rIns="0" bIns="0" rtlCol="0" anchor="ctr"/>
          <a:lstStyle/>
          <a:p>
            <a:pPr algn="l"/>
            <a:r>
              <a:rPr kumimoji="1" lang="en-US" altLang="zh-CN" sz="1200">
                <a:ln w="12700">
                  <a:noFill/>
                </a:ln>
                <a:solidFill>
                  <a:srgbClr val="C87D0E">
                    <a:alpha val="100000"/>
                  </a:srgbClr>
                </a:solidFill>
                <a:latin typeface="Source Han Sans CN Bold"/>
                <a:ea typeface="Source Han Sans CN Bold"/>
                <a:cs typeface="Source Han Sans CN Bold"/>
              </a:rPr>
              <a:t>Identifying and Addressing Model Errors</a:t>
            </a:r>
            <a:endParaRPr kumimoji="1" lang="zh-CN" altLang="en-US"/>
          </a:p>
        </p:txBody>
      </p:sp>
      <p:sp>
        <p:nvSpPr>
          <p:cNvPr id="9"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 Evaluating Model Predictions</a:t>
            </a:r>
            <a:endParaRPr kumimoji="1" lang="zh-CN" altLang="en-US"/>
          </a:p>
        </p:txBody>
      </p:sp>
      <p:sp>
        <p:nvSpPr>
          <p:cNvPr id="11"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8130637" y="1334493"/>
            <a:ext cx="3267612" cy="4998450"/>
          </a:xfrm>
          <a:prstGeom prst="rect">
            <a:avLst/>
          </a:prstGeom>
          <a:solidFill>
            <a:schemeClr val="accent1">
              <a:lumMod val="20000"/>
              <a:lumOff val="80000"/>
            </a:schemeClr>
          </a:solidFill>
          <a:ln cap="sq">
            <a:noFill/>
            <a:prstDash val="solid"/>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8122971" y="1182596"/>
            <a:ext cx="3267612" cy="4998450"/>
          </a:xfrm>
          <a:prstGeom prst="rect">
            <a:avLst/>
          </a:prstGeom>
          <a:solidFill>
            <a:schemeClr val="accent1">
              <a:lumMod val="40000"/>
              <a:lumOff val="60000"/>
            </a:schemeClr>
          </a:solidFill>
          <a:ln cap="sq">
            <a:noFill/>
            <a:prstDash val="solid"/>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rot="0" flipH="0" flipV="0">
            <a:off x="965206" y="1183100"/>
            <a:ext cx="3267612" cy="4998450"/>
          </a:xfrm>
          <a:prstGeom prst="rect">
            <a:avLst/>
          </a:prstGeom>
          <a:solidFill>
            <a:schemeClr val="accent1">
              <a:lumMod val="60000"/>
              <a:lumOff val="40000"/>
            </a:schemeClr>
          </a:solidFill>
          <a:ln cap="sq">
            <a:noFill/>
            <a:prstDash val="solid"/>
            <a:miter/>
          </a:ln>
          <a:effectLst/>
        </p:spPr>
        <p:txBody>
          <a:bodyPr vert="horz" wrap="square" lIns="91440" tIns="45720" rIns="91440" bIns="45720" rtlCol="0" anchor="ctr"/>
          <a:lstStyle/>
          <a:p>
            <a:pPr algn="ctr"/>
            <a:endParaRPr kumimoji="1" lang="zh-CN" altLang="en-US"/>
          </a:p>
        </p:txBody>
      </p:sp>
      <p:pic>
        <p:nvPicPr>
          <p:cNvPr id="5" name=""/>
          <p:cNvPicPr>
            <a:picLocks noChangeAspect="1"/>
          </p:cNvPicPr>
          <p:nvPr/>
        </p:nvPicPr>
        <p:blipFill>
          <a:blip r:embed="rId2">
            <a:alphaModFix amt="100000"/>
          </a:blip>
          <a:srcRect l="18615" t="0" r="18615" b="0"/>
          <a:stretch>
            <a:fillRect/>
          </a:stretch>
        </p:blipFill>
        <p:spPr>
          <a:xfrm rot="0" flipH="0" flipV="0">
            <a:off x="957540" y="1183604"/>
            <a:ext cx="3267612" cy="4998450"/>
          </a:xfrm>
          <a:custGeom>
            <a:avLst/>
            <a:gdLst/>
            <a:rect l="l" t="t" r="r" b="b"/>
            <a:pathLst>
              <a:path w="3267612" h="4998450">
                <a:moveTo>
                  <a:pt x="0" y="0"/>
                </a:moveTo>
                <a:lnTo>
                  <a:pt x="3267612" y="0"/>
                </a:lnTo>
                <a:lnTo>
                  <a:pt x="3267612" y="4998450"/>
                </a:lnTo>
                <a:lnTo>
                  <a:pt x="0" y="4998450"/>
                </a:lnTo>
                <a:close/>
              </a:path>
            </a:pathLst>
          </a:custGeom>
          <a:noFill/>
          <a:ln>
            <a:noFill/>
          </a:ln>
        </p:spPr>
      </p:pic>
      <p:sp>
        <p:nvSpPr>
          <p:cNvPr id="6" name="标题 1"/>
          <p:cNvSpPr txBox="1"/>
          <p:nvPr/>
        </p:nvSpPr>
        <p:spPr>
          <a:xfrm rot="0" flipH="0" flipV="0">
            <a:off x="804476" y="2314862"/>
            <a:ext cx="83810" cy="2634674"/>
          </a:xfrm>
          <a:prstGeom prst="rect">
            <a:avLst/>
          </a:prstGeom>
          <a:solidFill>
            <a:schemeClr val="accent1">
              <a:lumMod val="40000"/>
              <a:lumOff val="60000"/>
            </a:schemeClr>
          </a:solidFill>
          <a:ln cap="sq">
            <a:noFill/>
            <a:prstDash val="solid"/>
            <a:miter/>
          </a:ln>
          <a:effectLst>
            <a:outerShdw dist="50800" blurRad="139700" dir="0" sx="100000" sy="100000" kx="0" ky="0" algn="l" rotWithShape="0">
              <a:schemeClr val="accent2">
                <a:alpha val="10000"/>
              </a:schemeClr>
            </a:outerShdw>
          </a:effectLst>
        </p:spPr>
        <p:txBody>
          <a:bodyPr vert="horz" wrap="square" lIns="91440" tIns="45720" rIns="91440" bIns="45720" rtlCol="0" anchor="ctr"/>
          <a:lstStyle/>
          <a:p>
            <a:pPr algn="ctr"/>
            <a:endParaRPr kumimoji="1" lang="zh-CN" altLang="en-US"/>
          </a:p>
        </p:txBody>
      </p:sp>
      <p:pic>
        <p:nvPicPr>
          <p:cNvPr id="7" name=""/>
          <p:cNvPicPr>
            <a:picLocks noChangeAspect="1"/>
          </p:cNvPicPr>
          <p:nvPr/>
        </p:nvPicPr>
        <p:blipFill>
          <a:blip r:embed="rId3">
            <a:alphaModFix amt="100000"/>
          </a:blip>
          <a:srcRect l="0" t="0" r="0" b="0"/>
          <a:stretch>
            <a:fillRect/>
          </a:stretch>
        </p:blipFill>
        <p:spPr>
          <a:xfrm rot="0" flipH="0" flipV="0">
            <a:off x="4473274" y="1917700"/>
            <a:ext cx="3245453" cy="3429000"/>
          </a:xfrm>
          <a:prstGeom prst="rect">
            <a:avLst/>
          </a:prstGeom>
        </p:spPr>
      </p:pic>
      <p:pic>
        <p:nvPicPr>
          <p:cNvPr id="8" name=""/>
          <p:cNvPicPr>
            <a:picLocks noChangeAspect="1"/>
          </p:cNvPicPr>
          <p:nvPr/>
        </p:nvPicPr>
        <p:blipFill>
          <a:blip r:embed="rId4">
            <a:alphaModFix amt="100000"/>
          </a:blip>
          <a:srcRect l="0" t="0" r="0" b="0"/>
          <a:stretch>
            <a:fillRect/>
          </a:stretch>
        </p:blipFill>
        <p:spPr>
          <a:xfrm rot="0" flipH="0" flipV="0">
            <a:off x="8143574" y="1917700"/>
            <a:ext cx="3245453" cy="3429000"/>
          </a:xfrm>
          <a:prstGeom prst="rect">
            <a:avLst/>
          </a:prstGeom>
        </p:spPr>
      </p:pic>
    </p:spTree>
  </p:cSl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1048026" y="1959077"/>
            <a:ext cx="7148414" cy="2181402"/>
          </a:xfrm>
          <a:prstGeom prst="rect">
            <a:avLst/>
          </a:prstGeom>
          <a:noFill/>
          <a:ln>
            <a:noFill/>
          </a:ln>
        </p:spPr>
        <p:txBody>
          <a:bodyPr vert="horz" wrap="square" lIns="0" tIns="0" rIns="0" bIns="0" rtlCol="0" anchor="t"/>
          <a:lstStyle/>
          <a:p>
            <a:pPr algn="l"/>
            <a:r>
              <a:rPr kumimoji="1" lang="en-US" altLang="zh-CN" sz="5400">
                <a:ln w="12700">
                  <a:noFill/>
                </a:ln>
                <a:solidFill>
                  <a:srgbClr val="FFFFFF">
                    <a:alpha val="100000"/>
                  </a:srgbClr>
                </a:solidFill>
                <a:latin typeface="OPPOSans H"/>
                <a:ea typeface="OPPOSans H"/>
                <a:cs typeface="OPPOSans H"/>
              </a:rPr>
              <a:t>Thank You</a:t>
            </a:r>
            <a:endParaRPr kumimoji="1" lang="zh-CN" altLang="en-US"/>
          </a:p>
        </p:txBody>
      </p:sp>
      <p:sp>
        <p:nvSpPr>
          <p:cNvPr id="4" name="标题 1"/>
          <p:cNvSpPr txBox="1"/>
          <p:nvPr/>
        </p:nvSpPr>
        <p:spPr>
          <a:xfrm rot="0" flipH="0" flipV="0">
            <a:off x="1048026" y="1847989"/>
            <a:ext cx="6554439" cy="932094"/>
          </a:xfrm>
          <a:prstGeom prst="rect">
            <a:avLst/>
          </a:prstGeom>
          <a:noFill/>
          <a:ln>
            <a:noFill/>
          </a:ln>
        </p:spPr>
        <p:txBody>
          <a:bodyPr vert="horz" wrap="square" lIns="0" tIns="0" rIns="0" bIns="0" rtlCol="0" anchor="ctr"/>
          <a:lstStyle/>
          <a:p>
            <a:pPr algn="l"/>
            <a:endParaRPr kumimoji="1" lang="zh-CN" altLang="en-US"/>
          </a:p>
        </p:txBody>
      </p:sp>
      <p:sp>
        <p:nvSpPr>
          <p:cNvPr id="5" name="标题 1"/>
          <p:cNvSpPr txBox="1"/>
          <p:nvPr/>
        </p:nvSpPr>
        <p:spPr>
          <a:xfrm rot="0" flipH="0" flipV="0">
            <a:off x="660400" y="5591441"/>
            <a:ext cx="2253129" cy="457200"/>
          </a:xfrm>
          <a:prstGeom prst="roundRect">
            <a:avLst>
              <a:gd name="adj" fmla="val 50000"/>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935545" y="5645889"/>
            <a:ext cx="1760007" cy="348304"/>
          </a:xfrm>
          <a:prstGeom prst="rect">
            <a:avLst/>
          </a:prstGeom>
          <a:noFill/>
          <a:ln>
            <a:noFill/>
          </a:ln>
        </p:spPr>
        <p:txBody>
          <a:bodyPr vert="horz" wrap="square" lIns="0" tIns="0" rIns="0" bIns="0" rtlCol="0" anchor="ctr"/>
          <a:lstStyle/>
          <a:p>
            <a:pPr algn="l"/>
            <a:r>
              <a:rPr kumimoji="1" lang="en-US" altLang="zh-CN" sz="1800">
                <a:ln w="12700">
                  <a:noFill/>
                </a:ln>
                <a:solidFill>
                  <a:srgbClr val="FFFFFF">
                    <a:alpha val="100000"/>
                  </a:srgbClr>
                </a:solidFill>
                <a:latin typeface="OPPOSans R"/>
                <a:ea typeface="OPPOSans R"/>
                <a:cs typeface="OPPOSans R"/>
              </a:rPr>
              <a:t>Jonathan Guan</a:t>
            </a:r>
            <a:endParaRPr kumimoji="1" lang="zh-CN" altLang="en-US"/>
          </a:p>
        </p:txBody>
      </p:sp>
      <p:sp>
        <p:nvSpPr>
          <p:cNvPr id="7" name="标题 1"/>
          <p:cNvSpPr txBox="1"/>
          <p:nvPr/>
        </p:nvSpPr>
        <p:spPr>
          <a:xfrm rot="0" flipH="0" flipV="0">
            <a:off x="2985114" y="5588550"/>
            <a:ext cx="455021" cy="455021"/>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pic>
        <p:nvPicPr>
          <p:cNvPr id="8" name=""/>
          <p:cNvPicPr>
            <a:picLocks noChangeAspect="1"/>
          </p:cNvPicPr>
          <p:nvPr/>
        </p:nvPicPr>
        <p:blipFill>
          <a:blip r:embed="rId3">
            <a:alphaModFix amt="100000"/>
          </a:blip>
          <a:srcRect l="0" t="0" r="0" b="0"/>
          <a:stretch>
            <a:fillRect/>
          </a:stretch>
        </p:blipFill>
        <p:spPr>
          <a:xfrm rot="8100000" flipH="0" flipV="0">
            <a:off x="3105935" y="5678013"/>
            <a:ext cx="213378" cy="213378"/>
          </a:xfrm>
          <a:prstGeom prst="rect">
            <a:avLst/>
          </a:prstGeom>
          <a:noFill/>
          <a:ln>
            <a:noFill/>
          </a:ln>
        </p:spPr>
      </p:pic>
      <p:sp>
        <p:nvSpPr>
          <p:cNvPr id="9" name="标题 1"/>
          <p:cNvSpPr txBox="1"/>
          <p:nvPr/>
        </p:nvSpPr>
        <p:spPr>
          <a:xfrm rot="0" flipH="0" flipV="0">
            <a:off x="11349925" y="5763356"/>
            <a:ext cx="162092" cy="125321"/>
          </a:xfrm>
          <a:custGeom>
            <a:avLst/>
            <a:gdLst>
              <a:gd name="connsiteX0" fmla="*/ 9855 w 162092"/>
              <a:gd name="connsiteY0" fmla="*/ 105905 h 125321"/>
              <a:gd name="connsiteX1" fmla="*/ 152826 w 162092"/>
              <a:gd name="connsiteY1" fmla="*/ 105905 h 125321"/>
              <a:gd name="connsiteX2" fmla="*/ 152826 w 162092"/>
              <a:gd name="connsiteY2" fmla="*/ 125321 h 125321"/>
              <a:gd name="connsiteX3" fmla="*/ 9855 w 162092"/>
              <a:gd name="connsiteY3" fmla="*/ 125321 h 125321"/>
              <a:gd name="connsiteX4" fmla="*/ 9855 w 162092"/>
              <a:gd name="connsiteY4" fmla="*/ 105905 h 125321"/>
              <a:gd name="connsiteX5" fmla="*/ 9855 w 162092"/>
              <a:gd name="connsiteY5" fmla="*/ 52952 h 125321"/>
              <a:gd name="connsiteX6" fmla="*/ 116936 w 162092"/>
              <a:gd name="connsiteY6" fmla="*/ 52952 h 125321"/>
              <a:gd name="connsiteX7" fmla="*/ 116936 w 162092"/>
              <a:gd name="connsiteY7" fmla="*/ 72368 h 125321"/>
              <a:gd name="connsiteX8" fmla="*/ 9855 w 162092"/>
              <a:gd name="connsiteY8" fmla="*/ 72368 h 125321"/>
              <a:gd name="connsiteX9" fmla="*/ 9855 w 162092"/>
              <a:gd name="connsiteY9" fmla="*/ 52952 h 125321"/>
              <a:gd name="connsiteX10" fmla="*/ 9267 w 162092"/>
              <a:gd name="connsiteY10" fmla="*/ 0 h 125321"/>
              <a:gd name="connsiteX11" fmla="*/ 152238 w 162092"/>
              <a:gd name="connsiteY11" fmla="*/ 0 h 125321"/>
              <a:gd name="connsiteX12" fmla="*/ 152238 w 162092"/>
              <a:gd name="connsiteY12" fmla="*/ 19416 h 125321"/>
              <a:gd name="connsiteX13" fmla="*/ 9267 w 162092"/>
              <a:gd name="connsiteY13" fmla="*/ 19416 h 125321"/>
              <a:gd name="connsiteX14" fmla="*/ 9267 w 162092"/>
              <a:gd name="connsiteY14" fmla="*/ 0 h 125321"/>
            </a:gdLst>
            <a:rect l="l" t="t" r="r" b="b"/>
            <a:pathLst>
              <a:path w="162092" h="125321">
                <a:moveTo>
                  <a:pt x="9855" y="105905"/>
                </a:moveTo>
                <a:lnTo>
                  <a:pt x="152826" y="105905"/>
                </a:lnTo>
                <a:cubicBezTo>
                  <a:pt x="165181" y="105905"/>
                  <a:pt x="165181" y="125321"/>
                  <a:pt x="152826" y="125321"/>
                </a:cubicBezTo>
                <a:lnTo>
                  <a:pt x="9855" y="125321"/>
                </a:lnTo>
                <a:cubicBezTo>
                  <a:pt x="-2501" y="125321"/>
                  <a:pt x="-2501" y="105905"/>
                  <a:pt x="9855" y="105905"/>
                </a:cubicBezTo>
                <a:close/>
                <a:moveTo>
                  <a:pt x="9855" y="52952"/>
                </a:moveTo>
                <a:lnTo>
                  <a:pt x="116936" y="52952"/>
                </a:lnTo>
                <a:cubicBezTo>
                  <a:pt x="129292" y="52952"/>
                  <a:pt x="129292" y="72368"/>
                  <a:pt x="116936" y="72368"/>
                </a:cubicBezTo>
                <a:lnTo>
                  <a:pt x="9855" y="72368"/>
                </a:lnTo>
                <a:cubicBezTo>
                  <a:pt x="-2501" y="72368"/>
                  <a:pt x="-2501" y="52952"/>
                  <a:pt x="9855" y="52952"/>
                </a:cubicBezTo>
                <a:close/>
                <a:moveTo>
                  <a:pt x="9267" y="0"/>
                </a:moveTo>
                <a:lnTo>
                  <a:pt x="152238" y="0"/>
                </a:lnTo>
                <a:cubicBezTo>
                  <a:pt x="164593" y="0"/>
                  <a:pt x="164593" y="19416"/>
                  <a:pt x="152238" y="19416"/>
                </a:cubicBezTo>
                <a:lnTo>
                  <a:pt x="9267" y="19416"/>
                </a:lnTo>
                <a:cubicBezTo>
                  <a:pt x="-3089" y="19416"/>
                  <a:pt x="-3089" y="0"/>
                  <a:pt x="9267" y="0"/>
                </a:cubicBezTo>
                <a:close/>
              </a:path>
            </a:pathLst>
          </a:custGeom>
          <a:solidFill>
            <a:schemeClr val="bg1"/>
          </a:solidFill>
          <a:ln w="5879"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rot="0" flipH="0" flipV="0">
            <a:off x="11105176" y="576112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rot="0" flipH="0" flipV="0">
            <a:off x="660400" y="1967948"/>
            <a:ext cx="134730" cy="216673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0" flipH="0" flipV="0">
            <a:off x="11438513" y="757924"/>
            <a:ext cx="80387" cy="80387"/>
          </a:xfrm>
          <a:prstGeom prst="ellipse">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0" flipH="0" flipV="0">
            <a:off x="11287788" y="757924"/>
            <a:ext cx="80387" cy="80387"/>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660400" y="4350027"/>
            <a:ext cx="6463881" cy="1784073"/>
          </a:xfrm>
          <a:prstGeom prst="rect">
            <a:avLst/>
          </a:prstGeom>
          <a:noFill/>
          <a:ln>
            <a:noFill/>
          </a:ln>
        </p:spPr>
        <p:txBody>
          <a:bodyPr vert="horz" wrap="square" lIns="0" tIns="0" rIns="0" bIns="0" rtlCol="0" anchor="t"/>
          <a:lstStyle/>
          <a:p>
            <a:pPr algn="l"/>
            <a:r>
              <a:rPr kumimoji="1" lang="en-US" altLang="zh-CN" sz="4400">
                <a:ln w="12700">
                  <a:noFill/>
                </a:ln>
                <a:solidFill>
                  <a:srgbClr val="FFFFFF">
                    <a:alpha val="100000"/>
                  </a:srgbClr>
                </a:solidFill>
                <a:latin typeface="OPPOSans H"/>
                <a:ea typeface="OPPOSans H"/>
                <a:cs typeface="OPPOSans H"/>
              </a:rPr>
              <a:t> Project Overview</a:t>
            </a:r>
            <a:endParaRPr kumimoji="1" lang="zh-CN" altLang="en-US"/>
          </a:p>
        </p:txBody>
      </p:sp>
      <p:sp>
        <p:nvSpPr>
          <p:cNvPr id="4" name="标题 1"/>
          <p:cNvSpPr txBox="1"/>
          <p:nvPr/>
        </p:nvSpPr>
        <p:spPr>
          <a:xfrm rot="0" flipH="0" flipV="0">
            <a:off x="1048026" y="351693"/>
            <a:ext cx="4096729" cy="3989196"/>
          </a:xfrm>
          <a:prstGeom prst="rect">
            <a:avLst/>
          </a:prstGeom>
          <a:noFill/>
          <a:ln>
            <a:noFill/>
          </a:ln>
        </p:spPr>
        <p:txBody>
          <a:bodyPr vert="horz" wrap="square" lIns="0" tIns="0" rIns="0" bIns="0" rtlCol="0" anchor="b"/>
          <a:lstStyle/>
          <a:p>
            <a:pPr algn="l"/>
            <a:r>
              <a:rPr kumimoji="1" lang="en-US" altLang="zh-CN" sz="16600">
                <a:ln w="12700">
                  <a:noFill/>
                </a:ln>
                <a:solidFill>
                  <a:srgbClr val="FFFFFF">
                    <a:alpha val="50000"/>
                  </a:srgbClr>
                </a:solidFill>
                <a:latin typeface="OPPOSans H"/>
                <a:ea typeface="OPPOSans H"/>
                <a:cs typeface="OPPOSans H"/>
              </a:rPr>
              <a:t>01</a:t>
            </a:r>
            <a:endParaRPr kumimoji="1" lang="zh-CN" altLang="en-US"/>
          </a:p>
        </p:txBody>
      </p:sp>
      <p:sp>
        <p:nvSpPr>
          <p:cNvPr id="5" name="标题 1"/>
          <p:cNvSpPr txBox="1"/>
          <p:nvPr/>
        </p:nvSpPr>
        <p:spPr>
          <a:xfrm rot="0" flipH="0" flipV="0">
            <a:off x="11349925" y="5763356"/>
            <a:ext cx="162092" cy="125321"/>
          </a:xfrm>
          <a:custGeom>
            <a:avLst/>
            <a:gdLst>
              <a:gd name="connsiteX0" fmla="*/ 9855 w 162092"/>
              <a:gd name="connsiteY0" fmla="*/ 105905 h 125321"/>
              <a:gd name="connsiteX1" fmla="*/ 152826 w 162092"/>
              <a:gd name="connsiteY1" fmla="*/ 105905 h 125321"/>
              <a:gd name="connsiteX2" fmla="*/ 152826 w 162092"/>
              <a:gd name="connsiteY2" fmla="*/ 125321 h 125321"/>
              <a:gd name="connsiteX3" fmla="*/ 9855 w 162092"/>
              <a:gd name="connsiteY3" fmla="*/ 125321 h 125321"/>
              <a:gd name="connsiteX4" fmla="*/ 9855 w 162092"/>
              <a:gd name="connsiteY4" fmla="*/ 105905 h 125321"/>
              <a:gd name="connsiteX5" fmla="*/ 9855 w 162092"/>
              <a:gd name="connsiteY5" fmla="*/ 52952 h 125321"/>
              <a:gd name="connsiteX6" fmla="*/ 116936 w 162092"/>
              <a:gd name="connsiteY6" fmla="*/ 52952 h 125321"/>
              <a:gd name="connsiteX7" fmla="*/ 116936 w 162092"/>
              <a:gd name="connsiteY7" fmla="*/ 72368 h 125321"/>
              <a:gd name="connsiteX8" fmla="*/ 9855 w 162092"/>
              <a:gd name="connsiteY8" fmla="*/ 72368 h 125321"/>
              <a:gd name="connsiteX9" fmla="*/ 9855 w 162092"/>
              <a:gd name="connsiteY9" fmla="*/ 52952 h 125321"/>
              <a:gd name="connsiteX10" fmla="*/ 9267 w 162092"/>
              <a:gd name="connsiteY10" fmla="*/ 0 h 125321"/>
              <a:gd name="connsiteX11" fmla="*/ 152238 w 162092"/>
              <a:gd name="connsiteY11" fmla="*/ 0 h 125321"/>
              <a:gd name="connsiteX12" fmla="*/ 152238 w 162092"/>
              <a:gd name="connsiteY12" fmla="*/ 19416 h 125321"/>
              <a:gd name="connsiteX13" fmla="*/ 9267 w 162092"/>
              <a:gd name="connsiteY13" fmla="*/ 19416 h 125321"/>
              <a:gd name="connsiteX14" fmla="*/ 9267 w 162092"/>
              <a:gd name="connsiteY14" fmla="*/ 0 h 125321"/>
            </a:gdLst>
            <a:rect l="l" t="t" r="r" b="b"/>
            <a:pathLst>
              <a:path w="162092" h="125321">
                <a:moveTo>
                  <a:pt x="9855" y="105905"/>
                </a:moveTo>
                <a:lnTo>
                  <a:pt x="152826" y="105905"/>
                </a:lnTo>
                <a:cubicBezTo>
                  <a:pt x="165181" y="105905"/>
                  <a:pt x="165181" y="125321"/>
                  <a:pt x="152826" y="125321"/>
                </a:cubicBezTo>
                <a:lnTo>
                  <a:pt x="9855" y="125321"/>
                </a:lnTo>
                <a:cubicBezTo>
                  <a:pt x="-2501" y="125321"/>
                  <a:pt x="-2501" y="105905"/>
                  <a:pt x="9855" y="105905"/>
                </a:cubicBezTo>
                <a:close/>
                <a:moveTo>
                  <a:pt x="9855" y="52952"/>
                </a:moveTo>
                <a:lnTo>
                  <a:pt x="116936" y="52952"/>
                </a:lnTo>
                <a:cubicBezTo>
                  <a:pt x="129292" y="52952"/>
                  <a:pt x="129292" y="72368"/>
                  <a:pt x="116936" y="72368"/>
                </a:cubicBezTo>
                <a:lnTo>
                  <a:pt x="9855" y="72368"/>
                </a:lnTo>
                <a:cubicBezTo>
                  <a:pt x="-2501" y="72368"/>
                  <a:pt x="-2501" y="52952"/>
                  <a:pt x="9855" y="52952"/>
                </a:cubicBezTo>
                <a:close/>
                <a:moveTo>
                  <a:pt x="9267" y="0"/>
                </a:moveTo>
                <a:lnTo>
                  <a:pt x="152238" y="0"/>
                </a:lnTo>
                <a:cubicBezTo>
                  <a:pt x="164593" y="0"/>
                  <a:pt x="164593" y="19416"/>
                  <a:pt x="152238" y="19416"/>
                </a:cubicBezTo>
                <a:lnTo>
                  <a:pt x="9267" y="19416"/>
                </a:lnTo>
                <a:cubicBezTo>
                  <a:pt x="-3089" y="19416"/>
                  <a:pt x="-3089" y="0"/>
                  <a:pt x="9267" y="0"/>
                </a:cubicBezTo>
                <a:close/>
              </a:path>
            </a:pathLst>
          </a:custGeom>
          <a:solidFill>
            <a:schemeClr val="bg1"/>
          </a:solidFill>
          <a:ln w="5879"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rot="0" flipH="0" flipV="0">
            <a:off x="11105176" y="576112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0" flipH="0" flipV="0">
            <a:off x="660400" y="1967949"/>
            <a:ext cx="134730" cy="216673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0" flipH="0" flipV="0">
            <a:off x="11438513" y="757924"/>
            <a:ext cx="80387" cy="80387"/>
          </a:xfrm>
          <a:prstGeom prst="ellipse">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11287788" y="757924"/>
            <a:ext cx="80387" cy="80387"/>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0" flipH="0" flipV="0">
            <a:off x="-821833" y="5882639"/>
            <a:ext cx="10544954" cy="1777021"/>
          </a:xfrm>
          <a:custGeom>
            <a:avLst/>
            <a:gdLst>
              <a:gd name="connsiteX0" fmla="*/ 8059730 w 12187803"/>
              <a:gd name="connsiteY0" fmla="*/ 3300024 h 4780271"/>
              <a:gd name="connsiteX1" fmla="*/ 8154161 w 12187803"/>
              <a:gd name="connsiteY1" fmla="*/ 3286594 h 4780271"/>
              <a:gd name="connsiteX2" fmla="*/ 8306928 w 12187803"/>
              <a:gd name="connsiteY2" fmla="*/ 3216506 h 4780271"/>
              <a:gd name="connsiteX3" fmla="*/ 8353514 w 12187803"/>
              <a:gd name="connsiteY3" fmla="*/ 3234972 h 4780271"/>
              <a:gd name="connsiteX4" fmla="*/ 8271674 w 12187803"/>
              <a:gd name="connsiteY4" fmla="*/ 3281977 h 4780271"/>
              <a:gd name="connsiteX5" fmla="*/ 8255306 w 12187803"/>
              <a:gd name="connsiteY5" fmla="*/ 3310516 h 4780271"/>
              <a:gd name="connsiteX6" fmla="*/ 8286783 w 12187803"/>
              <a:gd name="connsiteY6" fmla="*/ 3318071 h 4780271"/>
              <a:gd name="connsiteX7" fmla="*/ 8353934 w 12187803"/>
              <a:gd name="connsiteY7" fmla="*/ 3260153 h 4780271"/>
              <a:gd name="connsiteX8" fmla="*/ 8491172 w 12187803"/>
              <a:gd name="connsiteY8" fmla="*/ 3162366 h 4780271"/>
              <a:gd name="connsiteX9" fmla="*/ 8585602 w 12187803"/>
              <a:gd name="connsiteY9" fmla="*/ 3153972 h 4780271"/>
              <a:gd name="connsiteX10" fmla="*/ 8538597 w 12187803"/>
              <a:gd name="connsiteY10" fmla="*/ 3164464 h 4780271"/>
              <a:gd name="connsiteX11" fmla="*/ 8552447 w 12187803"/>
              <a:gd name="connsiteY11" fmla="*/ 3193423 h 4780271"/>
              <a:gd name="connsiteX12" fmla="*/ 8599871 w 12187803"/>
              <a:gd name="connsiteY12" fmla="*/ 3204335 h 4780271"/>
              <a:gd name="connsiteX13" fmla="*/ 8774043 w 12187803"/>
              <a:gd name="connsiteY13" fmla="*/ 3107806 h 4780271"/>
              <a:gd name="connsiteX14" fmla="*/ 8806360 w 12187803"/>
              <a:gd name="connsiteY14" fmla="*/ 3084303 h 4780271"/>
              <a:gd name="connsiteX15" fmla="*/ 8815173 w 12187803"/>
              <a:gd name="connsiteY15" fmla="*/ 3154391 h 4780271"/>
              <a:gd name="connsiteX16" fmla="*/ 8717805 w 12187803"/>
              <a:gd name="connsiteY16" fmla="*/ 3215246 h 4780271"/>
              <a:gd name="connsiteX17" fmla="*/ 8670379 w 12187803"/>
              <a:gd name="connsiteY17" fmla="*/ 3227837 h 4780271"/>
              <a:gd name="connsiteX18" fmla="*/ 8615401 w 12187803"/>
              <a:gd name="connsiteY18" fmla="*/ 3319749 h 4780271"/>
              <a:gd name="connsiteX19" fmla="*/ 8571752 w 12187803"/>
              <a:gd name="connsiteY19" fmla="*/ 3286174 h 4780271"/>
              <a:gd name="connsiteX20" fmla="*/ 8532721 w 12187803"/>
              <a:gd name="connsiteY20" fmla="*/ 3373470 h 4780271"/>
              <a:gd name="connsiteX21" fmla="*/ 8509219 w 12187803"/>
              <a:gd name="connsiteY21" fmla="*/ 3348288 h 4780271"/>
              <a:gd name="connsiteX22" fmla="*/ 8457597 w 12187803"/>
              <a:gd name="connsiteY22" fmla="*/ 3396973 h 4780271"/>
              <a:gd name="connsiteX23" fmla="*/ 8424861 w 12187803"/>
              <a:gd name="connsiteY23" fmla="*/ 3391097 h 4780271"/>
              <a:gd name="connsiteX24" fmla="*/ 8424861 w 12187803"/>
              <a:gd name="connsiteY24" fmla="*/ 3303801 h 4780271"/>
              <a:gd name="connsiteX25" fmla="*/ 8150804 w 12187803"/>
              <a:gd name="connsiteY25" fmla="*/ 3475035 h 4780271"/>
              <a:gd name="connsiteX26" fmla="*/ 8150804 w 12187803"/>
              <a:gd name="connsiteY26" fmla="*/ 3418796 h 4780271"/>
              <a:gd name="connsiteX27" fmla="*/ 8073161 w 12187803"/>
              <a:gd name="connsiteY27" fmla="*/ 3438942 h 4780271"/>
              <a:gd name="connsiteX28" fmla="*/ 8024896 w 12187803"/>
              <a:gd name="connsiteY28" fmla="*/ 3524139 h 4780271"/>
              <a:gd name="connsiteX29" fmla="*/ 8017761 w 12187803"/>
              <a:gd name="connsiteY29" fmla="*/ 3458247 h 4780271"/>
              <a:gd name="connsiteX30" fmla="*/ 8006430 w 12187803"/>
              <a:gd name="connsiteY30" fmla="*/ 3455729 h 4780271"/>
              <a:gd name="connsiteX31" fmla="*/ 7967819 w 12187803"/>
              <a:gd name="connsiteY31" fmla="*/ 3549740 h 4780271"/>
              <a:gd name="connsiteX32" fmla="*/ 7932565 w 12187803"/>
              <a:gd name="connsiteY32" fmla="*/ 3472517 h 4780271"/>
              <a:gd name="connsiteX33" fmla="*/ 7841912 w 12187803"/>
              <a:gd name="connsiteY33" fmla="*/ 3535890 h 4780271"/>
              <a:gd name="connsiteX34" fmla="*/ 7865834 w 12187803"/>
              <a:gd name="connsiteY34" fmla="*/ 3565688 h 4780271"/>
              <a:gd name="connsiteX35" fmla="*/ 7715165 w 12187803"/>
              <a:gd name="connsiteY35" fmla="*/ 3664315 h 4780271"/>
              <a:gd name="connsiteX36" fmla="*/ 7573730 w 12187803"/>
              <a:gd name="connsiteY36" fmla="*/ 3799875 h 4780271"/>
              <a:gd name="connsiteX37" fmla="*/ 7520009 w 12187803"/>
              <a:gd name="connsiteY37" fmla="*/ 3799875 h 4780271"/>
              <a:gd name="connsiteX38" fmla="*/ 7507418 w 12187803"/>
              <a:gd name="connsiteY38" fmla="*/ 3749932 h 4780271"/>
              <a:gd name="connsiteX39" fmla="*/ 6994557 w 12187803"/>
              <a:gd name="connsiteY39" fmla="*/ 4282519 h 4780271"/>
              <a:gd name="connsiteX40" fmla="*/ 7137252 w 12187803"/>
              <a:gd name="connsiteY40" fmla="*/ 4206135 h 4780271"/>
              <a:gd name="connsiteX41" fmla="*/ 7148583 w 12187803"/>
              <a:gd name="connsiteY41" fmla="*/ 4224182 h 4780271"/>
              <a:gd name="connsiteX42" fmla="*/ 7008827 w 12187803"/>
              <a:gd name="connsiteY42" fmla="*/ 4319451 h 4780271"/>
              <a:gd name="connsiteX43" fmla="*/ 6726375 w 12187803"/>
              <a:gd name="connsiteY43" fmla="*/ 4474737 h 4780271"/>
              <a:gd name="connsiteX44" fmla="*/ 6344037 w 12187803"/>
              <a:gd name="connsiteY44" fmla="*/ 4635898 h 4780271"/>
              <a:gd name="connsiteX45" fmla="*/ 5978907 w 12187803"/>
              <a:gd name="connsiteY45" fmla="*/ 4741240 h 4780271"/>
              <a:gd name="connsiteX46" fmla="*/ 5670854 w 12187803"/>
              <a:gd name="connsiteY46" fmla="*/ 4777334 h 4780271"/>
              <a:gd name="connsiteX47" fmla="*/ 5380009 w 12187803"/>
              <a:gd name="connsiteY47" fmla="*/ 4717318 h 4780271"/>
              <a:gd name="connsiteX48" fmla="*/ 5362382 w 12187803"/>
              <a:gd name="connsiteY48" fmla="*/ 4711862 h 4780271"/>
              <a:gd name="connsiteX49" fmla="*/ 5172682 w 12187803"/>
              <a:gd name="connsiteY49" fmla="*/ 4676188 h 4780271"/>
              <a:gd name="connsiteX50" fmla="*/ 5219268 w 12187803"/>
              <a:gd name="connsiteY50" fmla="*/ 4631281 h 4780271"/>
              <a:gd name="connsiteX51" fmla="*/ 5215071 w 12187803"/>
              <a:gd name="connsiteY51" fmla="*/ 4614074 h 4780271"/>
              <a:gd name="connsiteX52" fmla="*/ 5050552 w 12187803"/>
              <a:gd name="connsiteY52" fmla="*/ 4542727 h 4780271"/>
              <a:gd name="connsiteX53" fmla="*/ 5017397 w 12187803"/>
              <a:gd name="connsiteY53" fmla="*/ 4518385 h 4780271"/>
              <a:gd name="connsiteX54" fmla="*/ 5042158 w 12187803"/>
              <a:gd name="connsiteY54" fmla="*/ 4488167 h 4780271"/>
              <a:gd name="connsiteX55" fmla="*/ 4813427 w 12187803"/>
              <a:gd name="connsiteY55" fmla="*/ 4293011 h 4780271"/>
              <a:gd name="connsiteX56" fmla="*/ 4750893 w 12187803"/>
              <a:gd name="connsiteY56" fmla="*/ 4314835 h 4780271"/>
              <a:gd name="connsiteX57" fmla="*/ 4784888 w 12187803"/>
              <a:gd name="connsiteY57" fmla="*/ 4161228 h 4780271"/>
              <a:gd name="connsiteX58" fmla="*/ 4692976 w 12187803"/>
              <a:gd name="connsiteY58" fmla="*/ 4178016 h 4780271"/>
              <a:gd name="connsiteX59" fmla="*/ 4739981 w 12187803"/>
              <a:gd name="connsiteY59" fmla="*/ 4261954 h 4780271"/>
              <a:gd name="connsiteX60" fmla="*/ 4724872 w 12187803"/>
              <a:gd name="connsiteY60" fmla="*/ 4274964 h 4780271"/>
              <a:gd name="connsiteX61" fmla="*/ 4637157 w 12187803"/>
              <a:gd name="connsiteY61" fmla="*/ 4175498 h 4780271"/>
              <a:gd name="connsiteX62" fmla="*/ 4556157 w 12187803"/>
              <a:gd name="connsiteY62" fmla="*/ 4110865 h 4780271"/>
              <a:gd name="connsiteX63" fmla="*/ 4614494 w 12187803"/>
              <a:gd name="connsiteY63" fmla="*/ 4080228 h 4780271"/>
              <a:gd name="connsiteX64" fmla="*/ 4516706 w 12187803"/>
              <a:gd name="connsiteY64" fmla="*/ 4068057 h 4780271"/>
              <a:gd name="connsiteX65" fmla="*/ 4500338 w 12187803"/>
              <a:gd name="connsiteY65" fmla="*/ 4182213 h 4780271"/>
              <a:gd name="connsiteX66" fmla="*/ 4447457 w 12187803"/>
              <a:gd name="connsiteY66" fmla="*/ 4095337 h 4780271"/>
              <a:gd name="connsiteX67" fmla="*/ 4486908 w 12187803"/>
              <a:gd name="connsiteY67" fmla="*/ 4069316 h 4780271"/>
              <a:gd name="connsiteX68" fmla="*/ 4415561 w 12187803"/>
              <a:gd name="connsiteY68" fmla="*/ 3946347 h 4780271"/>
              <a:gd name="connsiteX69" fmla="*/ 4379468 w 12187803"/>
              <a:gd name="connsiteY69" fmla="*/ 3964813 h 4780271"/>
              <a:gd name="connsiteX70" fmla="*/ 4360161 w 12187803"/>
              <a:gd name="connsiteY70" fmla="*/ 3917388 h 4780271"/>
              <a:gd name="connsiteX71" fmla="*/ 4301825 w 12187803"/>
              <a:gd name="connsiteY71" fmla="*/ 3960616 h 4780271"/>
              <a:gd name="connsiteX72" fmla="*/ 4319452 w 12187803"/>
              <a:gd name="connsiteY72" fmla="*/ 3838486 h 4780271"/>
              <a:gd name="connsiteX73" fmla="*/ 4291332 w 12187803"/>
              <a:gd name="connsiteY73" fmla="*/ 3771756 h 4780271"/>
              <a:gd name="connsiteX74" fmla="*/ 4276224 w 12187803"/>
              <a:gd name="connsiteY74" fmla="*/ 3775113 h 4780271"/>
              <a:gd name="connsiteX75" fmla="*/ 4272027 w 12187803"/>
              <a:gd name="connsiteY75" fmla="*/ 3838486 h 4780271"/>
              <a:gd name="connsiteX76" fmla="*/ 4164166 w 12187803"/>
              <a:gd name="connsiteY76" fmla="*/ 3738600 h 4780271"/>
              <a:gd name="connsiteX77" fmla="*/ 4081068 w 12187803"/>
              <a:gd name="connsiteY77" fmla="*/ 3615211 h 4780271"/>
              <a:gd name="connsiteX78" fmla="*/ 4060083 w 12187803"/>
              <a:gd name="connsiteY78" fmla="*/ 3587092 h 4780271"/>
              <a:gd name="connsiteX79" fmla="*/ 4084005 w 12187803"/>
              <a:gd name="connsiteY79" fmla="*/ 3571564 h 4780271"/>
              <a:gd name="connsiteX80" fmla="*/ 4073093 w 12187803"/>
              <a:gd name="connsiteY80" fmla="*/ 3321428 h 4780271"/>
              <a:gd name="connsiteX81" fmla="*/ 4117581 w 12187803"/>
              <a:gd name="connsiteY81" fmla="*/ 3284495 h 4780271"/>
              <a:gd name="connsiteX82" fmla="*/ 4137306 w 12187803"/>
              <a:gd name="connsiteY82" fmla="*/ 3268547 h 4780271"/>
              <a:gd name="connsiteX83" fmla="*/ 4117581 w 12187803"/>
              <a:gd name="connsiteY83" fmla="*/ 3252599 h 4780271"/>
              <a:gd name="connsiteX84" fmla="*/ 3982440 w 12187803"/>
              <a:gd name="connsiteY84" fmla="*/ 3209371 h 4780271"/>
              <a:gd name="connsiteX85" fmla="*/ 4036161 w 12187803"/>
              <a:gd name="connsiteY85" fmla="*/ 3173697 h 4780271"/>
              <a:gd name="connsiteX86" fmla="*/ 4125555 w 12187803"/>
              <a:gd name="connsiteY86" fmla="*/ 3190065 h 4780271"/>
              <a:gd name="connsiteX87" fmla="*/ 4171301 w 12187803"/>
              <a:gd name="connsiteY87" fmla="*/ 3017572 h 4780271"/>
              <a:gd name="connsiteX88" fmla="*/ 4261954 w 12187803"/>
              <a:gd name="connsiteY88" fmla="*/ 2589069 h 4780271"/>
              <a:gd name="connsiteX89" fmla="*/ 4251462 w 12187803"/>
              <a:gd name="connsiteY89" fmla="*/ 2586131 h 4780271"/>
              <a:gd name="connsiteX90" fmla="*/ 4232996 w 12187803"/>
              <a:gd name="connsiteY90" fmla="*/ 2628100 h 4780271"/>
              <a:gd name="connsiteX91" fmla="*/ 4106249 w 12187803"/>
              <a:gd name="connsiteY91" fmla="*/ 2958816 h 4780271"/>
              <a:gd name="connsiteX92" fmla="*/ 4076871 w 12187803"/>
              <a:gd name="connsiteY92" fmla="*/ 3131728 h 4780271"/>
              <a:gd name="connsiteX93" fmla="*/ 4068896 w 12187803"/>
              <a:gd name="connsiteY93" fmla="*/ 2996588 h 4780271"/>
              <a:gd name="connsiteX94" fmla="*/ 4103731 w 12187803"/>
              <a:gd name="connsiteY94" fmla="*/ 2739318 h 4780271"/>
              <a:gd name="connsiteX95" fmla="*/ 4084845 w 12187803"/>
              <a:gd name="connsiteY95" fmla="*/ 2670489 h 4780271"/>
              <a:gd name="connsiteX96" fmla="*/ 4108347 w 12187803"/>
              <a:gd name="connsiteY96" fmla="*/ 2537447 h 4780271"/>
              <a:gd name="connsiteX97" fmla="*/ 4044974 w 12187803"/>
              <a:gd name="connsiteY97" fmla="*/ 2643629 h 4780271"/>
              <a:gd name="connsiteX98" fmla="*/ 4000907 w 12187803"/>
              <a:gd name="connsiteY98" fmla="*/ 2607535 h 4780271"/>
              <a:gd name="connsiteX99" fmla="*/ 3963974 w 12187803"/>
              <a:gd name="connsiteY99" fmla="*/ 2675105 h 4780271"/>
              <a:gd name="connsiteX100" fmla="*/ 3963974 w 12187803"/>
              <a:gd name="connsiteY100" fmla="*/ 2564727 h 4780271"/>
              <a:gd name="connsiteX101" fmla="*/ 3754129 w 12187803"/>
              <a:gd name="connsiteY101" fmla="*/ 2884111 h 4780271"/>
              <a:gd name="connsiteX102" fmla="*/ 3769238 w 12187803"/>
              <a:gd name="connsiteY102" fmla="*/ 2665452 h 4780271"/>
              <a:gd name="connsiteX103" fmla="*/ 3755808 w 12187803"/>
              <a:gd name="connsiteY103" fmla="*/ 2662934 h 4780271"/>
              <a:gd name="connsiteX104" fmla="*/ 3733984 w 12187803"/>
              <a:gd name="connsiteY104" fmla="*/ 2724629 h 4780271"/>
              <a:gd name="connsiteX105" fmla="*/ 3722652 w 12187803"/>
              <a:gd name="connsiteY105" fmla="*/ 2722111 h 4780271"/>
              <a:gd name="connsiteX106" fmla="*/ 3729787 w 12187803"/>
              <a:gd name="connsiteY106" fmla="*/ 2629359 h 4780271"/>
              <a:gd name="connsiteX107" fmla="*/ 3705025 w 12187803"/>
              <a:gd name="connsiteY107" fmla="*/ 2591167 h 4780271"/>
              <a:gd name="connsiteX108" fmla="*/ 3668092 w 12187803"/>
              <a:gd name="connsiteY108" fmla="*/ 2609214 h 4780271"/>
              <a:gd name="connsiteX109" fmla="*/ 3569885 w 12187803"/>
              <a:gd name="connsiteY109" fmla="*/ 2649504 h 4780271"/>
              <a:gd name="connsiteX110" fmla="*/ 3385641 w 12187803"/>
              <a:gd name="connsiteY110" fmla="*/ 2686437 h 4780271"/>
              <a:gd name="connsiteX111" fmla="*/ 3260573 w 12187803"/>
              <a:gd name="connsiteY111" fmla="*/ 2729665 h 4780271"/>
              <a:gd name="connsiteX112" fmla="*/ 3239589 w 12187803"/>
              <a:gd name="connsiteY112" fmla="*/ 2720012 h 4780271"/>
              <a:gd name="connsiteX113" fmla="*/ 3064158 w 12187803"/>
              <a:gd name="connsiteY113" fmla="*/ 2795137 h 4780271"/>
              <a:gd name="connsiteX114" fmla="*/ 2993231 w 12187803"/>
              <a:gd name="connsiteY114" fmla="*/ 2795976 h 4780271"/>
              <a:gd name="connsiteX115" fmla="*/ 2717074 w 12187803"/>
              <a:gd name="connsiteY115" fmla="*/ 2926920 h 4780271"/>
              <a:gd name="connsiteX116" fmla="*/ 2312073 w 12187803"/>
              <a:gd name="connsiteY116" fmla="*/ 3155651 h 4780271"/>
              <a:gd name="connsiteX117" fmla="*/ 2210089 w 12187803"/>
              <a:gd name="connsiteY117" fmla="*/ 3397812 h 4780271"/>
              <a:gd name="connsiteX118" fmla="*/ 2221420 w 12187803"/>
              <a:gd name="connsiteY118" fmla="*/ 3431807 h 4780271"/>
              <a:gd name="connsiteX119" fmla="*/ 2202534 w 12187803"/>
              <a:gd name="connsiteY119" fmla="*/ 3520361 h 4780271"/>
              <a:gd name="connsiteX120" fmla="*/ 2113560 w 12187803"/>
              <a:gd name="connsiteY120" fmla="*/ 3487206 h 4780271"/>
              <a:gd name="connsiteX121" fmla="*/ 2080824 w 12187803"/>
              <a:gd name="connsiteY121" fmla="*/ 3464962 h 4780271"/>
              <a:gd name="connsiteX122" fmla="*/ 2071591 w 12187803"/>
              <a:gd name="connsiteY122" fmla="*/ 3472097 h 4780271"/>
              <a:gd name="connsiteX123" fmla="*/ 1951140 w 12187803"/>
              <a:gd name="connsiteY123" fmla="*/ 3534211 h 4780271"/>
              <a:gd name="connsiteX124" fmla="*/ 1809704 w 12187803"/>
              <a:gd name="connsiteY124" fmla="*/ 3453631 h 4780271"/>
              <a:gd name="connsiteX125" fmla="*/ 1818518 w 12187803"/>
              <a:gd name="connsiteY125" fmla="*/ 3521201 h 4780271"/>
              <a:gd name="connsiteX126" fmla="*/ 1713595 w 12187803"/>
              <a:gd name="connsiteY126" fmla="*/ 3464123 h 4780271"/>
              <a:gd name="connsiteX127" fmla="*/ 1518019 w 12187803"/>
              <a:gd name="connsiteY127" fmla="*/ 3315553 h 4780271"/>
              <a:gd name="connsiteX128" fmla="*/ 1487382 w 12187803"/>
              <a:gd name="connsiteY128" fmla="*/ 3309677 h 4780271"/>
              <a:gd name="connsiteX129" fmla="*/ 1469335 w 12187803"/>
              <a:gd name="connsiteY129" fmla="*/ 3387319 h 4780271"/>
              <a:gd name="connsiteX130" fmla="*/ 1357698 w 12187803"/>
              <a:gd name="connsiteY130" fmla="*/ 3285335 h 4780271"/>
              <a:gd name="connsiteX131" fmla="*/ 1252775 w 12187803"/>
              <a:gd name="connsiteY131" fmla="*/ 3197620 h 4780271"/>
              <a:gd name="connsiteX132" fmla="*/ 1207029 w 12187803"/>
              <a:gd name="connsiteY132" fmla="*/ 3165723 h 4780271"/>
              <a:gd name="connsiteX133" fmla="*/ 1130645 w 12187803"/>
              <a:gd name="connsiteY133" fmla="*/ 3114101 h 4780271"/>
              <a:gd name="connsiteX134" fmla="*/ 1039992 w 12187803"/>
              <a:gd name="connsiteY134" fmla="*/ 3016733 h 4780271"/>
              <a:gd name="connsiteX135" fmla="*/ 1007256 w 12187803"/>
              <a:gd name="connsiteY135" fmla="*/ 3021769 h 4780271"/>
              <a:gd name="connsiteX136" fmla="*/ 820494 w 12187803"/>
              <a:gd name="connsiteY136" fmla="*/ 2874878 h 4780271"/>
              <a:gd name="connsiteX137" fmla="*/ 880090 w 12187803"/>
              <a:gd name="connsiteY137" fmla="*/ 2891665 h 4780271"/>
              <a:gd name="connsiteX138" fmla="*/ 785660 w 12187803"/>
              <a:gd name="connsiteY138" fmla="*/ 2748131 h 4780271"/>
              <a:gd name="connsiteX139" fmla="*/ 763836 w 12187803"/>
              <a:gd name="connsiteY139" fmla="*/ 2751909 h 4780271"/>
              <a:gd name="connsiteX140" fmla="*/ 735717 w 12187803"/>
              <a:gd name="connsiteY140" fmla="*/ 2821997 h 4780271"/>
              <a:gd name="connsiteX141" fmla="*/ 687872 w 12187803"/>
              <a:gd name="connsiteY141" fmla="*/ 2693152 h 4780271"/>
              <a:gd name="connsiteX142" fmla="*/ 615686 w 12187803"/>
              <a:gd name="connsiteY142" fmla="*/ 2665033 h 4780271"/>
              <a:gd name="connsiteX143" fmla="*/ 580432 w 12187803"/>
              <a:gd name="connsiteY143" fmla="*/ 2585711 h 4780271"/>
              <a:gd name="connsiteX144" fmla="*/ 543079 w 12187803"/>
              <a:gd name="connsiteY144" fmla="*/ 2625162 h 4780271"/>
              <a:gd name="connsiteX145" fmla="*/ 342887 w 12187803"/>
              <a:gd name="connsiteY145" fmla="*/ 2406923 h 4780271"/>
              <a:gd name="connsiteX146" fmla="*/ 283291 w 12187803"/>
              <a:gd name="connsiteY146" fmla="*/ 2362016 h 4780271"/>
              <a:gd name="connsiteX147" fmla="*/ 237545 w 12187803"/>
              <a:gd name="connsiteY147" fmla="*/ 2283954 h 4780271"/>
              <a:gd name="connsiteX148" fmla="*/ 295462 w 12187803"/>
              <a:gd name="connsiteY148" fmla="*/ 2210928 h 4780271"/>
              <a:gd name="connsiteX149" fmla="*/ 180886 w 12187803"/>
              <a:gd name="connsiteY149" fmla="*/ 2164762 h 4780271"/>
              <a:gd name="connsiteX150" fmla="*/ 190959 w 12187803"/>
              <a:gd name="connsiteY150" fmla="*/ 2228975 h 4780271"/>
              <a:gd name="connsiteX151" fmla="*/ 205648 w 12187803"/>
              <a:gd name="connsiteY151" fmla="*/ 2258773 h 4780271"/>
              <a:gd name="connsiteX152" fmla="*/ 172493 w 12187803"/>
              <a:gd name="connsiteY152" fmla="*/ 2256674 h 4780271"/>
              <a:gd name="connsiteX153" fmla="*/ 122550 w 12187803"/>
              <a:gd name="connsiteY153" fmla="*/ 2175254 h 4780271"/>
              <a:gd name="connsiteX154" fmla="*/ 0 w 12187803"/>
              <a:gd name="connsiteY154" fmla="*/ 2025005 h 4780271"/>
              <a:gd name="connsiteX155" fmla="*/ 172912 w 12187803"/>
              <a:gd name="connsiteY155" fmla="*/ 1833207 h 4780271"/>
              <a:gd name="connsiteX156" fmla="*/ 225793 w 12187803"/>
              <a:gd name="connsiteY156" fmla="*/ 1882310 h 4780271"/>
              <a:gd name="connsiteX157" fmla="*/ 410037 w 12187803"/>
              <a:gd name="connsiteY157" fmla="*/ 1906652 h 4780271"/>
              <a:gd name="connsiteX158" fmla="*/ 805805 w 12187803"/>
              <a:gd name="connsiteY158" fmla="*/ 1749269 h 4780271"/>
              <a:gd name="connsiteX159" fmla="*/ 1330838 w 12187803"/>
              <a:gd name="connsiteY159" fmla="*/ 1556211 h 4780271"/>
              <a:gd name="connsiteX160" fmla="*/ 1634693 w 12187803"/>
              <a:gd name="connsiteY160" fmla="*/ 1421910 h 4780271"/>
              <a:gd name="connsiteX161" fmla="*/ 1790818 w 12187803"/>
              <a:gd name="connsiteY161" fmla="*/ 1358537 h 4780271"/>
              <a:gd name="connsiteX162" fmla="*/ 1829010 w 12187803"/>
              <a:gd name="connsiteY162" fmla="*/ 1404703 h 4780271"/>
              <a:gd name="connsiteX163" fmla="*/ 1870140 w 12187803"/>
              <a:gd name="connsiteY163" fmla="*/ 1360636 h 4780271"/>
              <a:gd name="connsiteX164" fmla="*/ 1917984 w 12187803"/>
              <a:gd name="connsiteY164" fmla="*/ 1327060 h 4780271"/>
              <a:gd name="connsiteX165" fmla="*/ 1934352 w 12187803"/>
              <a:gd name="connsiteY165" fmla="*/ 1375744 h 4780271"/>
              <a:gd name="connsiteX166" fmla="*/ 1861326 w 12187803"/>
              <a:gd name="connsiteY166" fmla="*/ 1442475 h 4780271"/>
              <a:gd name="connsiteX167" fmla="*/ 2074529 w 12187803"/>
              <a:gd name="connsiteY167" fmla="*/ 1339651 h 4780271"/>
              <a:gd name="connsiteX168" fmla="*/ 2043052 w 12187803"/>
              <a:gd name="connsiteY168" fmla="*/ 1344687 h 4780271"/>
              <a:gd name="connsiteX169" fmla="*/ 2035497 w 12187803"/>
              <a:gd name="connsiteY169" fmla="*/ 1260330 h 4780271"/>
              <a:gd name="connsiteX170" fmla="*/ 2108104 w 12187803"/>
              <a:gd name="connsiteY170" fmla="*/ 1281314 h 4780271"/>
              <a:gd name="connsiteX171" fmla="*/ 2461483 w 12187803"/>
              <a:gd name="connsiteY171" fmla="*/ 1066433 h 4780271"/>
              <a:gd name="connsiteX172" fmla="*/ 2499255 w 12187803"/>
              <a:gd name="connsiteY172" fmla="*/ 1022785 h 4780271"/>
              <a:gd name="connsiteX173" fmla="*/ 2550038 w 12187803"/>
              <a:gd name="connsiteY173" fmla="*/ 1016490 h 4780271"/>
              <a:gd name="connsiteX174" fmla="*/ 2700287 w 12187803"/>
              <a:gd name="connsiteY174" fmla="*/ 930453 h 4780271"/>
              <a:gd name="connsiteX175" fmla="*/ 3310516 w 12187803"/>
              <a:gd name="connsiteY175" fmla="*/ 621141 h 4780271"/>
              <a:gd name="connsiteX176" fmla="*/ 3929979 w 12187803"/>
              <a:gd name="connsiteY176" fmla="*/ 329457 h 4780271"/>
              <a:gd name="connsiteX177" fmla="*/ 4344633 w 12187803"/>
              <a:gd name="connsiteY177" fmla="*/ 180467 h 4780271"/>
              <a:gd name="connsiteX178" fmla="*/ 4590152 w 12187803"/>
              <a:gd name="connsiteY178" fmla="*/ 101145 h 4780271"/>
              <a:gd name="connsiteX179" fmla="*/ 4646390 w 12187803"/>
              <a:gd name="connsiteY179" fmla="*/ 83518 h 4780271"/>
              <a:gd name="connsiteX180" fmla="*/ 4498659 w 12187803"/>
              <a:gd name="connsiteY180" fmla="*/ 165358 h 4780271"/>
              <a:gd name="connsiteX181" fmla="*/ 4478514 w 12187803"/>
              <a:gd name="connsiteY181" fmla="*/ 167037 h 4780271"/>
              <a:gd name="connsiteX182" fmla="*/ 4373592 w 12187803"/>
              <a:gd name="connsiteY182" fmla="*/ 216980 h 4780271"/>
              <a:gd name="connsiteX183" fmla="*/ 4199001 w 12187803"/>
              <a:gd name="connsiteY183" fmla="*/ 272379 h 4780271"/>
              <a:gd name="connsiteX184" fmla="*/ 4006363 w 12187803"/>
              <a:gd name="connsiteY184" fmla="*/ 360514 h 4780271"/>
              <a:gd name="connsiteX185" fmla="*/ 3558553 w 12187803"/>
              <a:gd name="connsiteY185" fmla="*/ 562385 h 4780271"/>
              <a:gd name="connsiteX186" fmla="*/ 3038137 w 12187803"/>
              <a:gd name="connsiteY186" fmla="*/ 815458 h 4780271"/>
              <a:gd name="connsiteX187" fmla="*/ 2996168 w 12187803"/>
              <a:gd name="connsiteY187" fmla="*/ 854909 h 4780271"/>
              <a:gd name="connsiteX188" fmla="*/ 3106127 w 12187803"/>
              <a:gd name="connsiteY188" fmla="*/ 808323 h 4780271"/>
              <a:gd name="connsiteX189" fmla="*/ 3272325 w 12187803"/>
              <a:gd name="connsiteY189" fmla="*/ 740333 h 4780271"/>
              <a:gd name="connsiteX190" fmla="*/ 3624445 w 12187803"/>
              <a:gd name="connsiteY190" fmla="*/ 651359 h 4780271"/>
              <a:gd name="connsiteX191" fmla="*/ 3830093 w 12187803"/>
              <a:gd name="connsiteY191" fmla="*/ 612328 h 4780271"/>
              <a:gd name="connsiteX192" fmla="*/ 3857792 w 12187803"/>
              <a:gd name="connsiteY192" fmla="*/ 599318 h 4780271"/>
              <a:gd name="connsiteX193" fmla="*/ 3930819 w 12187803"/>
              <a:gd name="connsiteY193" fmla="*/ 545178 h 4780271"/>
              <a:gd name="connsiteX194" fmla="*/ 4094498 w 12187803"/>
              <a:gd name="connsiteY194" fmla="*/ 512861 h 4780271"/>
              <a:gd name="connsiteX195" fmla="*/ 4428152 w 12187803"/>
              <a:gd name="connsiteY195" fmla="*/ 421789 h 4780271"/>
              <a:gd name="connsiteX196" fmla="*/ 4481032 w 12187803"/>
              <a:gd name="connsiteY196" fmla="*/ 370586 h 4780271"/>
              <a:gd name="connsiteX197" fmla="*/ 4566230 w 12187803"/>
              <a:gd name="connsiteY197" fmla="*/ 345825 h 4780271"/>
              <a:gd name="connsiteX198" fmla="*/ 4465084 w 12187803"/>
              <a:gd name="connsiteY198" fmla="*/ 392410 h 4780271"/>
              <a:gd name="connsiteX199" fmla="*/ 4505375 w 12187803"/>
              <a:gd name="connsiteY199" fmla="*/ 405840 h 4780271"/>
              <a:gd name="connsiteX200" fmla="*/ 4424794 w 12187803"/>
              <a:gd name="connsiteY200" fmla="*/ 458721 h 4780271"/>
              <a:gd name="connsiteX201" fmla="*/ 4609877 w 12187803"/>
              <a:gd name="connsiteY201" fmla="*/ 457462 h 4780271"/>
              <a:gd name="connsiteX202" fmla="*/ 4793702 w 12187803"/>
              <a:gd name="connsiteY202" fmla="*/ 436478 h 4780271"/>
              <a:gd name="connsiteX203" fmla="*/ 4862111 w 12187803"/>
              <a:gd name="connsiteY203" fmla="*/ 375203 h 4780271"/>
              <a:gd name="connsiteX204" fmla="*/ 4825598 w 12187803"/>
              <a:gd name="connsiteY204" fmla="*/ 394509 h 4780271"/>
              <a:gd name="connsiteX205" fmla="*/ 4829795 w 12187803"/>
              <a:gd name="connsiteY205" fmla="*/ 333654 h 4780271"/>
              <a:gd name="connsiteX206" fmla="*/ 4828116 w 12187803"/>
              <a:gd name="connsiteY206" fmla="*/ 335332 h 4780271"/>
              <a:gd name="connsiteX207" fmla="*/ 4898205 w 12187803"/>
              <a:gd name="connsiteY207" fmla="*/ 352120 h 4780271"/>
              <a:gd name="connsiteX208" fmla="*/ 4892329 w 12187803"/>
              <a:gd name="connsiteY208" fmla="*/ 271540 h 4780271"/>
              <a:gd name="connsiteX209" fmla="*/ 4937235 w 12187803"/>
              <a:gd name="connsiteY209" fmla="*/ 243840 h 4780271"/>
              <a:gd name="connsiteX210" fmla="*/ 4946049 w 12187803"/>
              <a:gd name="connsiteY210" fmla="*/ 178368 h 4780271"/>
              <a:gd name="connsiteX211" fmla="*/ 4962417 w 12187803"/>
              <a:gd name="connsiteY211" fmla="*/ 243420 h 4780271"/>
              <a:gd name="connsiteX212" fmla="*/ 4984661 w 12187803"/>
              <a:gd name="connsiteY212" fmla="*/ 239223 h 4780271"/>
              <a:gd name="connsiteX213" fmla="*/ 4946469 w 12187803"/>
              <a:gd name="connsiteY213" fmla="*/ 88555 h 4780271"/>
              <a:gd name="connsiteX214" fmla="*/ 4828536 w 12187803"/>
              <a:gd name="connsiteY214" fmla="*/ 83518 h 4780271"/>
              <a:gd name="connsiteX215" fmla="*/ 4771878 w 12187803"/>
              <a:gd name="connsiteY215" fmla="*/ 89814 h 4780271"/>
              <a:gd name="connsiteX216" fmla="*/ 4790764 w 12187803"/>
              <a:gd name="connsiteY216" fmla="*/ 0 h 4780271"/>
              <a:gd name="connsiteX217" fmla="*/ 4810070 w 12187803"/>
              <a:gd name="connsiteY217" fmla="*/ 3358 h 4780271"/>
              <a:gd name="connsiteX218" fmla="*/ 4805873 w 12187803"/>
              <a:gd name="connsiteY218" fmla="*/ 54560 h 4780271"/>
              <a:gd name="connsiteX219" fmla="*/ 4876380 w 12187803"/>
              <a:gd name="connsiteY219" fmla="*/ 61275 h 4780271"/>
              <a:gd name="connsiteX220" fmla="*/ 4829375 w 12187803"/>
              <a:gd name="connsiteY220" fmla="*/ 23503 h 4780271"/>
              <a:gd name="connsiteX221" fmla="*/ 5050132 w 12187803"/>
              <a:gd name="connsiteY221" fmla="*/ 101145 h 4780271"/>
              <a:gd name="connsiteX222" fmla="*/ 5122739 w 12187803"/>
              <a:gd name="connsiteY222" fmla="*/ 139757 h 4780271"/>
              <a:gd name="connsiteX223" fmla="*/ 5205837 w 12187803"/>
              <a:gd name="connsiteY223" fmla="*/ 226633 h 4780271"/>
              <a:gd name="connsiteX224" fmla="*/ 5233537 w 12187803"/>
              <a:gd name="connsiteY224" fmla="*/ 274058 h 4780271"/>
              <a:gd name="connsiteX225" fmla="*/ 5252423 w 12187803"/>
              <a:gd name="connsiteY225" fmla="*/ 294623 h 4780271"/>
              <a:gd name="connsiteX226" fmla="*/ 5283480 w 12187803"/>
              <a:gd name="connsiteY226" fmla="*/ 258109 h 4780271"/>
              <a:gd name="connsiteX227" fmla="*/ 5413584 w 12187803"/>
              <a:gd name="connsiteY227" fmla="*/ 352959 h 4780271"/>
              <a:gd name="connsiteX228" fmla="*/ 5560895 w 12187803"/>
              <a:gd name="connsiteY228" fmla="*/ 383597 h 4780271"/>
              <a:gd name="connsiteX229" fmla="*/ 5512631 w 12187803"/>
              <a:gd name="connsiteY229" fmla="*/ 417592 h 4780271"/>
              <a:gd name="connsiteX230" fmla="*/ 5549983 w 12187803"/>
              <a:gd name="connsiteY230" fmla="*/ 449069 h 4780271"/>
              <a:gd name="connsiteX231" fmla="*/ 5586916 w 12187803"/>
              <a:gd name="connsiteY231" fmla="*/ 437737 h 4780271"/>
              <a:gd name="connsiteX232" fmla="*/ 5655326 w 12187803"/>
              <a:gd name="connsiteY232" fmla="*/ 501530 h 4780271"/>
              <a:gd name="connsiteX233" fmla="*/ 5607481 w 12187803"/>
              <a:gd name="connsiteY233" fmla="*/ 493136 h 4780271"/>
              <a:gd name="connsiteX234" fmla="*/ 5598247 w 12187803"/>
              <a:gd name="connsiteY234" fmla="*/ 513281 h 4780271"/>
              <a:gd name="connsiteX235" fmla="*/ 5664559 w 12187803"/>
              <a:gd name="connsiteY235" fmla="*/ 629116 h 4780271"/>
              <a:gd name="connsiteX236" fmla="*/ 5704429 w 12187803"/>
              <a:gd name="connsiteY236" fmla="*/ 560286 h 4780271"/>
              <a:gd name="connsiteX237" fmla="*/ 5798020 w 12187803"/>
              <a:gd name="connsiteY237" fmla="*/ 557768 h 4780271"/>
              <a:gd name="connsiteX238" fmla="*/ 5776196 w 12187803"/>
              <a:gd name="connsiteY238" fmla="*/ 601836 h 4780271"/>
              <a:gd name="connsiteX239" fmla="*/ 5806414 w 12187803"/>
              <a:gd name="connsiteY239" fmla="*/ 648421 h 4780271"/>
              <a:gd name="connsiteX240" fmla="*/ 5968415 w 12187803"/>
              <a:gd name="connsiteY240" fmla="*/ 733618 h 4780271"/>
              <a:gd name="connsiteX241" fmla="*/ 5984362 w 12187803"/>
              <a:gd name="connsiteY241" fmla="*/ 733199 h 4780271"/>
              <a:gd name="connsiteX242" fmla="*/ 6114887 w 12187803"/>
              <a:gd name="connsiteY242" fmla="*/ 754183 h 4780271"/>
              <a:gd name="connsiteX243" fmla="*/ 6114047 w 12187803"/>
              <a:gd name="connsiteY243" fmla="*/ 770551 h 4780271"/>
              <a:gd name="connsiteX244" fmla="*/ 6056549 w 12187803"/>
              <a:gd name="connsiteY244" fmla="*/ 773489 h 4780271"/>
              <a:gd name="connsiteX245" fmla="*/ 6125379 w 12187803"/>
              <a:gd name="connsiteY245" fmla="*/ 925417 h 4780271"/>
              <a:gd name="connsiteX246" fmla="*/ 6289058 w 12187803"/>
              <a:gd name="connsiteY246" fmla="*/ 985852 h 4780271"/>
              <a:gd name="connsiteX247" fmla="*/ 6210995 w 12187803"/>
              <a:gd name="connsiteY247" fmla="*/ 1018588 h 4780271"/>
              <a:gd name="connsiteX248" fmla="*/ 6164829 w 12187803"/>
              <a:gd name="connsiteY248" fmla="*/ 971163 h 4780271"/>
              <a:gd name="connsiteX249" fmla="*/ 6116145 w 12187803"/>
              <a:gd name="connsiteY249" fmla="*/ 1026562 h 4780271"/>
              <a:gd name="connsiteX250" fmla="*/ 6255483 w 12187803"/>
              <a:gd name="connsiteY250" fmla="*/ 1079443 h 4780271"/>
              <a:gd name="connsiteX251" fmla="*/ 6197985 w 12187803"/>
              <a:gd name="connsiteY251" fmla="*/ 1190661 h 4780271"/>
              <a:gd name="connsiteX252" fmla="*/ 6261778 w 12187803"/>
              <a:gd name="connsiteY252" fmla="*/ 1201153 h 4780271"/>
              <a:gd name="connsiteX253" fmla="*/ 6309203 w 12187803"/>
              <a:gd name="connsiteY253" fmla="*/ 1184785 h 4780271"/>
              <a:gd name="connsiteX254" fmla="*/ 6294094 w 12187803"/>
              <a:gd name="connsiteY254" fmla="*/ 1128547 h 4780271"/>
              <a:gd name="connsiteX255" fmla="*/ 6253384 w 12187803"/>
              <a:gd name="connsiteY255" fmla="*/ 1077764 h 4780271"/>
              <a:gd name="connsiteX256" fmla="*/ 6324312 w 12187803"/>
              <a:gd name="connsiteY256" fmla="*/ 1136941 h 4780271"/>
              <a:gd name="connsiteX257" fmla="*/ 6320535 w 12187803"/>
              <a:gd name="connsiteY257" fmla="*/ 1219200 h 4780271"/>
              <a:gd name="connsiteX258" fmla="*/ 6308364 w 12187803"/>
              <a:gd name="connsiteY258" fmla="*/ 1358537 h 4780271"/>
              <a:gd name="connsiteX259" fmla="*/ 6331027 w 12187803"/>
              <a:gd name="connsiteY259" fmla="*/ 1361055 h 4780271"/>
              <a:gd name="connsiteX260" fmla="*/ 6353270 w 12187803"/>
              <a:gd name="connsiteY260" fmla="*/ 1218780 h 4780271"/>
              <a:gd name="connsiteX261" fmla="*/ 6416643 w 12187803"/>
              <a:gd name="connsiteY261" fmla="*/ 1380781 h 4780271"/>
              <a:gd name="connsiteX262" fmla="*/ 6435110 w 12187803"/>
              <a:gd name="connsiteY262" fmla="*/ 1379522 h 4780271"/>
              <a:gd name="connsiteX263" fmla="*/ 6459872 w 12187803"/>
              <a:gd name="connsiteY263" fmla="*/ 1194858 h 4780271"/>
              <a:gd name="connsiteX264" fmla="*/ 6456514 w 12187803"/>
              <a:gd name="connsiteY264" fmla="*/ 1476050 h 4780271"/>
              <a:gd name="connsiteX265" fmla="*/ 6515271 w 12187803"/>
              <a:gd name="connsiteY265" fmla="*/ 1390853 h 4780271"/>
              <a:gd name="connsiteX266" fmla="*/ 6534996 w 12187803"/>
              <a:gd name="connsiteY266" fmla="*/ 1431983 h 4780271"/>
              <a:gd name="connsiteX267" fmla="*/ 6564794 w 12187803"/>
              <a:gd name="connsiteY267" fmla="*/ 1400506 h 4780271"/>
              <a:gd name="connsiteX268" fmla="*/ 6578224 w 12187803"/>
              <a:gd name="connsiteY268" fmla="*/ 1402605 h 4780271"/>
              <a:gd name="connsiteX269" fmla="*/ 6570250 w 12187803"/>
              <a:gd name="connsiteY269" fmla="*/ 1468076 h 4780271"/>
              <a:gd name="connsiteX270" fmla="*/ 6569830 w 12187803"/>
              <a:gd name="connsiteY270" fmla="*/ 1529771 h 4780271"/>
              <a:gd name="connsiteX271" fmla="*/ 6652929 w 12187803"/>
              <a:gd name="connsiteY271" fmla="*/ 1524315 h 4780271"/>
              <a:gd name="connsiteX272" fmla="*/ 6676012 w 12187803"/>
              <a:gd name="connsiteY272" fmla="*/ 1595662 h 4780271"/>
              <a:gd name="connsiteX273" fmla="*/ 6655867 w 12187803"/>
              <a:gd name="connsiteY273" fmla="*/ 1808865 h 4780271"/>
              <a:gd name="connsiteX274" fmla="*/ 6629427 w 12187803"/>
              <a:gd name="connsiteY274" fmla="*/ 1857129 h 4780271"/>
              <a:gd name="connsiteX275" fmla="*/ 6504778 w 12187803"/>
              <a:gd name="connsiteY275" fmla="*/ 2112301 h 4780271"/>
              <a:gd name="connsiteX276" fmla="*/ 6833816 w 12187803"/>
              <a:gd name="connsiteY276" fmla="*/ 1948202 h 4780271"/>
              <a:gd name="connsiteX277" fmla="*/ 6762888 w 12187803"/>
              <a:gd name="connsiteY277" fmla="*/ 2027943 h 4780271"/>
              <a:gd name="connsiteX278" fmla="*/ 6642437 w 12187803"/>
              <a:gd name="connsiteY278" fmla="*/ 2098031 h 4780271"/>
              <a:gd name="connsiteX279" fmla="*/ 6640758 w 12187803"/>
              <a:gd name="connsiteY279" fmla="*/ 2128249 h 4780271"/>
              <a:gd name="connsiteX280" fmla="*/ 6609281 w 12187803"/>
              <a:gd name="connsiteY280" fmla="*/ 2179451 h 4780271"/>
              <a:gd name="connsiteX281" fmla="*/ 6495126 w 12187803"/>
              <a:gd name="connsiteY281" fmla="*/ 2320887 h 4780271"/>
              <a:gd name="connsiteX282" fmla="*/ 6510234 w 12187803"/>
              <a:gd name="connsiteY282" fmla="*/ 2325084 h 4780271"/>
              <a:gd name="connsiteX283" fmla="*/ 6521146 w 12187803"/>
              <a:gd name="connsiteY283" fmla="*/ 2259612 h 4780271"/>
              <a:gd name="connsiteX284" fmla="*/ 6619354 w 12187803"/>
              <a:gd name="connsiteY284" fmla="*/ 2244923 h 4780271"/>
              <a:gd name="connsiteX285" fmla="*/ 6534157 w 12187803"/>
              <a:gd name="connsiteY285" fmla="*/ 2347327 h 4780271"/>
              <a:gd name="connsiteX286" fmla="*/ 6564375 w 12187803"/>
              <a:gd name="connsiteY286" fmla="*/ 2373348 h 4780271"/>
              <a:gd name="connsiteX287" fmla="*/ 6535835 w 12187803"/>
              <a:gd name="connsiteY287" fmla="*/ 2415317 h 4780271"/>
              <a:gd name="connsiteX288" fmla="*/ 6639919 w 12187803"/>
              <a:gd name="connsiteY288" fmla="*/ 2381322 h 4780271"/>
              <a:gd name="connsiteX289" fmla="*/ 6647473 w 12187803"/>
              <a:gd name="connsiteY289" fmla="*/ 2389296 h 4780271"/>
              <a:gd name="connsiteX290" fmla="*/ 6526183 w 12187803"/>
              <a:gd name="connsiteY290" fmla="*/ 2516462 h 4780271"/>
              <a:gd name="connsiteX291" fmla="*/ 6540452 w 12187803"/>
              <a:gd name="connsiteY291" fmla="*/ 2534929 h 4780271"/>
              <a:gd name="connsiteX292" fmla="*/ 6623970 w 12187803"/>
              <a:gd name="connsiteY292" fmla="*/ 2492120 h 4780271"/>
              <a:gd name="connsiteX293" fmla="*/ 6757432 w 12187803"/>
              <a:gd name="connsiteY293" fmla="*/ 2414897 h 4780271"/>
              <a:gd name="connsiteX294" fmla="*/ 6792686 w 12187803"/>
              <a:gd name="connsiteY294" fmla="*/ 2384260 h 4780271"/>
              <a:gd name="connsiteX295" fmla="*/ 6756592 w 12187803"/>
              <a:gd name="connsiteY295" fmla="*/ 2349846 h 4780271"/>
              <a:gd name="connsiteX296" fmla="*/ 6730572 w 12187803"/>
              <a:gd name="connsiteY296" fmla="*/ 2317109 h 4780271"/>
              <a:gd name="connsiteX297" fmla="*/ 7039883 w 12187803"/>
              <a:gd name="connsiteY297" fmla="*/ 2179871 h 4780271"/>
              <a:gd name="connsiteX298" fmla="*/ 7054572 w 12187803"/>
              <a:gd name="connsiteY298" fmla="*/ 2128249 h 4780271"/>
              <a:gd name="connsiteX299" fmla="*/ 7193490 w 12187803"/>
              <a:gd name="connsiteY299" fmla="*/ 2050187 h 4780271"/>
              <a:gd name="connsiteX300" fmla="*/ 7090246 w 12187803"/>
              <a:gd name="connsiteY300" fmla="*/ 2087959 h 4780271"/>
              <a:gd name="connsiteX301" fmla="*/ 7073879 w 12187803"/>
              <a:gd name="connsiteY301" fmla="*/ 2032140 h 4780271"/>
              <a:gd name="connsiteX302" fmla="*/ 7008407 w 12187803"/>
              <a:gd name="connsiteY302" fmla="*/ 2096772 h 4780271"/>
              <a:gd name="connsiteX303" fmla="*/ 6899707 w 12187803"/>
              <a:gd name="connsiteY303" fmla="*/ 2102648 h 4780271"/>
              <a:gd name="connsiteX304" fmla="*/ 6901386 w 12187803"/>
              <a:gd name="connsiteY304" fmla="*/ 2104327 h 4780271"/>
              <a:gd name="connsiteX305" fmla="*/ 6929085 w 12187803"/>
              <a:gd name="connsiteY305" fmla="*/ 2063197 h 4780271"/>
              <a:gd name="connsiteX306" fmla="*/ 7040723 w 12187803"/>
              <a:gd name="connsiteY306" fmla="*/ 1946943 h 4780271"/>
              <a:gd name="connsiteX307" fmla="*/ 7116267 w 12187803"/>
              <a:gd name="connsiteY307" fmla="*/ 1973803 h 4780271"/>
              <a:gd name="connsiteX308" fmla="*/ 7136412 w 12187803"/>
              <a:gd name="connsiteY308" fmla="*/ 1889026 h 4780271"/>
              <a:gd name="connsiteX309" fmla="*/ 7156557 w 12187803"/>
              <a:gd name="connsiteY309" fmla="*/ 1917984 h 4780271"/>
              <a:gd name="connsiteX310" fmla="*/ 7237977 w 12187803"/>
              <a:gd name="connsiteY310" fmla="*/ 1876015 h 4780271"/>
              <a:gd name="connsiteX311" fmla="*/ 7246791 w 12187803"/>
              <a:gd name="connsiteY311" fmla="*/ 1891124 h 4780271"/>
              <a:gd name="connsiteX312" fmla="*/ 7264838 w 12187803"/>
              <a:gd name="connsiteY312" fmla="*/ 1821455 h 4780271"/>
              <a:gd name="connsiteX313" fmla="*/ 7315200 w 12187803"/>
              <a:gd name="connsiteY313" fmla="*/ 1856290 h 4780271"/>
              <a:gd name="connsiteX314" fmla="*/ 7540993 w 12187803"/>
              <a:gd name="connsiteY314" fmla="*/ 1661553 h 4780271"/>
              <a:gd name="connsiteX315" fmla="*/ 7618217 w 12187803"/>
              <a:gd name="connsiteY315" fmla="*/ 1655258 h 4780271"/>
              <a:gd name="connsiteX316" fmla="*/ 7723978 w 12187803"/>
              <a:gd name="connsiteY316" fmla="*/ 1648123 h 4780271"/>
              <a:gd name="connsiteX317" fmla="*/ 7671517 w 12187803"/>
              <a:gd name="connsiteY317" fmla="*/ 1782424 h 4780271"/>
              <a:gd name="connsiteX318" fmla="*/ 7687885 w 12187803"/>
              <a:gd name="connsiteY318" fmla="*/ 1795015 h 4780271"/>
              <a:gd name="connsiteX319" fmla="*/ 7725238 w 12187803"/>
              <a:gd name="connsiteY319" fmla="*/ 1747170 h 4780271"/>
              <a:gd name="connsiteX320" fmla="*/ 7754196 w 12187803"/>
              <a:gd name="connsiteY320" fmla="*/ 1748429 h 4780271"/>
              <a:gd name="connsiteX321" fmla="*/ 8008109 w 12187803"/>
              <a:gd name="connsiteY321" fmla="*/ 1610771 h 4780271"/>
              <a:gd name="connsiteX322" fmla="*/ 8035808 w 12187803"/>
              <a:gd name="connsiteY322" fmla="*/ 1609932 h 4780271"/>
              <a:gd name="connsiteX323" fmla="*/ 8046301 w 12187803"/>
              <a:gd name="connsiteY323" fmla="*/ 1657357 h 4780271"/>
              <a:gd name="connsiteX324" fmla="*/ 8031192 w 12187803"/>
              <a:gd name="connsiteY324" fmla="*/ 1681699 h 4780271"/>
              <a:gd name="connsiteX325" fmla="*/ 7822605 w 12187803"/>
              <a:gd name="connsiteY325" fmla="*/ 1757662 h 4780271"/>
              <a:gd name="connsiteX326" fmla="*/ 7829321 w 12187803"/>
              <a:gd name="connsiteY326" fmla="*/ 1774450 h 4780271"/>
              <a:gd name="connsiteX327" fmla="*/ 8029093 w 12187803"/>
              <a:gd name="connsiteY327" fmla="*/ 1679600 h 4780271"/>
              <a:gd name="connsiteX328" fmla="*/ 8107995 w 12187803"/>
              <a:gd name="connsiteY328" fmla="*/ 1661134 h 4780271"/>
              <a:gd name="connsiteX329" fmla="*/ 8092047 w 12187803"/>
              <a:gd name="connsiteY329" fmla="*/ 1728704 h 4780271"/>
              <a:gd name="connsiteX330" fmla="*/ 8210399 w 12187803"/>
              <a:gd name="connsiteY330" fmla="*/ 1668269 h 4780271"/>
              <a:gd name="connsiteX331" fmla="*/ 8205363 w 12187803"/>
              <a:gd name="connsiteY331" fmla="*/ 1655258 h 4780271"/>
              <a:gd name="connsiteX332" fmla="*/ 8170529 w 12187803"/>
              <a:gd name="connsiteY332" fmla="*/ 1670787 h 4780271"/>
              <a:gd name="connsiteX333" fmla="*/ 8241037 w 12187803"/>
              <a:gd name="connsiteY333" fmla="*/ 1613289 h 4780271"/>
              <a:gd name="connsiteX334" fmla="*/ 8291819 w 12187803"/>
              <a:gd name="connsiteY334" fmla="*/ 1592305 h 4780271"/>
              <a:gd name="connsiteX335" fmla="*/ 8318680 w 12187803"/>
              <a:gd name="connsiteY335" fmla="*/ 1580973 h 4780271"/>
              <a:gd name="connsiteX336" fmla="*/ 8380374 w 12187803"/>
              <a:gd name="connsiteY336" fmla="*/ 1535646 h 4780271"/>
              <a:gd name="connsiteX337" fmla="*/ 8330851 w 12187803"/>
              <a:gd name="connsiteY337" fmla="*/ 1547817 h 4780271"/>
              <a:gd name="connsiteX338" fmla="*/ 8322037 w 12187803"/>
              <a:gd name="connsiteY338" fmla="*/ 1537745 h 4780271"/>
              <a:gd name="connsiteX339" fmla="*/ 8372400 w 12187803"/>
              <a:gd name="connsiteY339" fmla="*/ 1483605 h 4780271"/>
              <a:gd name="connsiteX340" fmla="*/ 8436612 w 12187803"/>
              <a:gd name="connsiteY340" fmla="*/ 1444154 h 4780271"/>
              <a:gd name="connsiteX341" fmla="*/ 8496208 w 12187803"/>
              <a:gd name="connsiteY341" fmla="*/ 1441216 h 4780271"/>
              <a:gd name="connsiteX342" fmla="*/ 8501245 w 12187803"/>
              <a:gd name="connsiteY342" fmla="*/ 1450449 h 4780271"/>
              <a:gd name="connsiteX343" fmla="*/ 8412270 w 12187803"/>
              <a:gd name="connsiteY343" fmla="*/ 1491999 h 4780271"/>
              <a:gd name="connsiteX344" fmla="*/ 8553286 w 12187803"/>
              <a:gd name="connsiteY344" fmla="*/ 1437859 h 4780271"/>
              <a:gd name="connsiteX345" fmla="*/ 8587701 w 12187803"/>
              <a:gd name="connsiteY345" fmla="*/ 1430304 h 4780271"/>
              <a:gd name="connsiteX346" fmla="*/ 8643100 w 12187803"/>
              <a:gd name="connsiteY346" fmla="*/ 1386656 h 4780271"/>
              <a:gd name="connsiteX347" fmla="*/ 8680032 w 12187803"/>
              <a:gd name="connsiteY347" fmla="*/ 1369449 h 4780271"/>
              <a:gd name="connsiteX348" fmla="*/ 8768588 w 12187803"/>
              <a:gd name="connsiteY348" fmla="*/ 1349724 h 4780271"/>
              <a:gd name="connsiteX349" fmla="*/ 8679612 w 12187803"/>
              <a:gd name="connsiteY349" fmla="*/ 1450869 h 4780271"/>
              <a:gd name="connsiteX350" fmla="*/ 8880225 w 12187803"/>
              <a:gd name="connsiteY350" fmla="*/ 1277537 h 4780271"/>
              <a:gd name="connsiteX351" fmla="*/ 8928909 w 12187803"/>
              <a:gd name="connsiteY351" fmla="*/ 1281734 h 4780271"/>
              <a:gd name="connsiteX352" fmla="*/ 8989344 w 12187803"/>
              <a:gd name="connsiteY352" fmla="*/ 1260330 h 4780271"/>
              <a:gd name="connsiteX353" fmla="*/ 9100562 w 12187803"/>
              <a:gd name="connsiteY353" fmla="*/ 1212065 h 4780271"/>
              <a:gd name="connsiteX354" fmla="*/ 9175267 w 12187803"/>
              <a:gd name="connsiteY354" fmla="*/ 1181428 h 4780271"/>
              <a:gd name="connsiteX355" fmla="*/ 9477444 w 12187803"/>
              <a:gd name="connsiteY355" fmla="*/ 1086158 h 4780271"/>
              <a:gd name="connsiteX356" fmla="*/ 9609226 w 12187803"/>
              <a:gd name="connsiteY356" fmla="*/ 1027402 h 4780271"/>
              <a:gd name="connsiteX357" fmla="*/ 9628112 w 12187803"/>
              <a:gd name="connsiteY357" fmla="*/ 1082801 h 4780271"/>
              <a:gd name="connsiteX358" fmla="*/ 9709113 w 12187803"/>
              <a:gd name="connsiteY358" fmla="*/ 1017329 h 4780271"/>
              <a:gd name="connsiteX359" fmla="*/ 9744786 w 12187803"/>
              <a:gd name="connsiteY359" fmla="*/ 1036215 h 4780271"/>
              <a:gd name="connsiteX360" fmla="*/ 9753180 w 12187803"/>
              <a:gd name="connsiteY360" fmla="*/ 978298 h 4780271"/>
              <a:gd name="connsiteX361" fmla="*/ 9873212 w 12187803"/>
              <a:gd name="connsiteY361" fmla="*/ 964028 h 4780271"/>
              <a:gd name="connsiteX362" fmla="*/ 9885383 w 12187803"/>
              <a:gd name="connsiteY362" fmla="*/ 978298 h 4780271"/>
              <a:gd name="connsiteX363" fmla="*/ 9800185 w 12187803"/>
              <a:gd name="connsiteY363" fmla="*/ 1137780 h 4780271"/>
              <a:gd name="connsiteX364" fmla="*/ 10028497 w 12187803"/>
              <a:gd name="connsiteY364" fmla="*/ 1038733 h 4780271"/>
              <a:gd name="connsiteX365" fmla="*/ 10160700 w 12187803"/>
              <a:gd name="connsiteY365" fmla="*/ 1030759 h 4780271"/>
              <a:gd name="connsiteX366" fmla="*/ 9968901 w 12187803"/>
              <a:gd name="connsiteY366" fmla="*/ 1144076 h 4780271"/>
              <a:gd name="connsiteX367" fmla="*/ 9977714 w 12187803"/>
              <a:gd name="connsiteY367" fmla="*/ 1144495 h 4780271"/>
              <a:gd name="connsiteX368" fmla="*/ 10012549 w 12187803"/>
              <a:gd name="connsiteY368" fmla="*/ 1137360 h 4780271"/>
              <a:gd name="connsiteX369" fmla="*/ 9979394 w 12187803"/>
              <a:gd name="connsiteY369" fmla="*/ 1178490 h 4780271"/>
              <a:gd name="connsiteX370" fmla="*/ 9983591 w 12187803"/>
              <a:gd name="connsiteY370" fmla="*/ 1188563 h 4780271"/>
              <a:gd name="connsiteX371" fmla="*/ 10222394 w 12187803"/>
              <a:gd name="connsiteY371" fmla="*/ 1088257 h 4780271"/>
              <a:gd name="connsiteX372" fmla="*/ 10344104 w 12187803"/>
              <a:gd name="connsiteY372" fmla="*/ 1042510 h 4780271"/>
              <a:gd name="connsiteX373" fmla="*/ 10527509 w 12187803"/>
              <a:gd name="connsiteY373" fmla="*/ 915344 h 4780271"/>
              <a:gd name="connsiteX374" fmla="*/ 10687830 w 12187803"/>
              <a:gd name="connsiteY374" fmla="*/ 819235 h 4780271"/>
              <a:gd name="connsiteX375" fmla="*/ 10761276 w 12187803"/>
              <a:gd name="connsiteY375" fmla="*/ 744111 h 4780271"/>
              <a:gd name="connsiteX376" fmla="*/ 10874592 w 12187803"/>
              <a:gd name="connsiteY376" fmla="*/ 625338 h 4780271"/>
              <a:gd name="connsiteX377" fmla="*/ 10995463 w 12187803"/>
              <a:gd name="connsiteY377" fmla="*/ 523773 h 4780271"/>
              <a:gd name="connsiteX378" fmla="*/ 10993365 w 12187803"/>
              <a:gd name="connsiteY378" fmla="*/ 525872 h 4780271"/>
              <a:gd name="connsiteX379" fmla="*/ 11195236 w 12187803"/>
              <a:gd name="connsiteY379" fmla="*/ 446970 h 4780271"/>
              <a:gd name="connsiteX380" fmla="*/ 11570439 w 12187803"/>
              <a:gd name="connsiteY380" fmla="*/ 232928 h 4780271"/>
              <a:gd name="connsiteX381" fmla="*/ 11699703 w 12187803"/>
              <a:gd name="connsiteY381" fmla="*/ 185083 h 4780271"/>
              <a:gd name="connsiteX382" fmla="*/ 11599398 w 12187803"/>
              <a:gd name="connsiteY382" fmla="*/ 298400 h 4780271"/>
              <a:gd name="connsiteX383" fmla="*/ 11611989 w 12187803"/>
              <a:gd name="connsiteY383" fmla="*/ 312669 h 4780271"/>
              <a:gd name="connsiteX384" fmla="*/ 11784481 w 12187803"/>
              <a:gd name="connsiteY384" fmla="*/ 211104 h 4780271"/>
              <a:gd name="connsiteX385" fmla="*/ 11842818 w 12187803"/>
              <a:gd name="connsiteY385" fmla="*/ 195576 h 4780271"/>
              <a:gd name="connsiteX386" fmla="*/ 12139958 w 12187803"/>
              <a:gd name="connsiteY386" fmla="*/ 40710 h 4780271"/>
              <a:gd name="connsiteX387" fmla="*/ 12073648 w 12187803"/>
              <a:gd name="connsiteY387" fmla="*/ 93591 h 4780271"/>
              <a:gd name="connsiteX388" fmla="*/ 11987191 w 12187803"/>
              <a:gd name="connsiteY388" fmla="*/ 125907 h 4780271"/>
              <a:gd name="connsiteX389" fmla="*/ 12189063 w 12187803"/>
              <a:gd name="connsiteY389" fmla="*/ 122130 h 4780271"/>
              <a:gd name="connsiteX390" fmla="*/ 12022445 w 12187803"/>
              <a:gd name="connsiteY390" fmla="*/ 209006 h 4780271"/>
              <a:gd name="connsiteX391" fmla="*/ 11975860 w 12187803"/>
              <a:gd name="connsiteY391" fmla="*/ 222016 h 4780271"/>
              <a:gd name="connsiteX392" fmla="*/ 11630875 w 12187803"/>
              <a:gd name="connsiteY392" fmla="*/ 387794 h 4780271"/>
              <a:gd name="connsiteX393" fmla="*/ 11536024 w 12187803"/>
              <a:gd name="connsiteY393" fmla="*/ 464597 h 4780271"/>
              <a:gd name="connsiteX394" fmla="*/ 11529309 w 12187803"/>
              <a:gd name="connsiteY394" fmla="*/ 433540 h 4780271"/>
              <a:gd name="connsiteX395" fmla="*/ 11514620 w 12187803"/>
              <a:gd name="connsiteY395" fmla="*/ 476768 h 4780271"/>
              <a:gd name="connsiteX396" fmla="*/ 11355137 w 12187803"/>
              <a:gd name="connsiteY396" fmla="*/ 559447 h 4780271"/>
              <a:gd name="connsiteX397" fmla="*/ 11388293 w 12187803"/>
              <a:gd name="connsiteY397" fmla="*/ 504887 h 4780271"/>
              <a:gd name="connsiteX398" fmla="*/ 11372345 w 12187803"/>
              <a:gd name="connsiteY398" fmla="*/ 489778 h 4780271"/>
              <a:gd name="connsiteX399" fmla="*/ 11293443 w 12187803"/>
              <a:gd name="connsiteY399" fmla="*/ 569520 h 4780271"/>
              <a:gd name="connsiteX400" fmla="*/ 11259449 w 12187803"/>
              <a:gd name="connsiteY400" fmla="*/ 593862 h 4780271"/>
              <a:gd name="connsiteX401" fmla="*/ 11164598 w 12187803"/>
              <a:gd name="connsiteY401" fmla="*/ 624919 h 4780271"/>
              <a:gd name="connsiteX402" fmla="*/ 10974479 w 12187803"/>
              <a:gd name="connsiteY402" fmla="*/ 734458 h 4780271"/>
              <a:gd name="connsiteX403" fmla="*/ 10740711 w 12187803"/>
              <a:gd name="connsiteY403" fmla="*/ 878831 h 4780271"/>
              <a:gd name="connsiteX404" fmla="*/ 10689089 w 12187803"/>
              <a:gd name="connsiteY404" fmla="*/ 876313 h 4780271"/>
              <a:gd name="connsiteX405" fmla="*/ 10323120 w 12187803"/>
              <a:gd name="connsiteY405" fmla="*/ 1083220 h 4780271"/>
              <a:gd name="connsiteX406" fmla="*/ 10247155 w 12187803"/>
              <a:gd name="connsiteY406" fmla="*/ 1137360 h 4780271"/>
              <a:gd name="connsiteX407" fmla="*/ 10161539 w 12187803"/>
              <a:gd name="connsiteY407" fmla="*/ 1148272 h 4780271"/>
              <a:gd name="connsiteX408" fmla="*/ 10101104 w 12187803"/>
              <a:gd name="connsiteY408" fmla="*/ 1166739 h 4780271"/>
              <a:gd name="connsiteX409" fmla="*/ 9995341 w 12187803"/>
              <a:gd name="connsiteY409" fmla="*/ 1220459 h 4780271"/>
              <a:gd name="connsiteX410" fmla="*/ 9905108 w 12187803"/>
              <a:gd name="connsiteY410" fmla="*/ 1288029 h 4780271"/>
              <a:gd name="connsiteX411" fmla="*/ 9918958 w 12187803"/>
              <a:gd name="connsiteY411" fmla="*/ 1301040 h 4780271"/>
              <a:gd name="connsiteX412" fmla="*/ 10161959 w 12187803"/>
              <a:gd name="connsiteY412" fmla="*/ 1240185 h 4780271"/>
              <a:gd name="connsiteX413" fmla="*/ 10297518 w 12187803"/>
              <a:gd name="connsiteY413" fmla="*/ 1165480 h 4780271"/>
              <a:gd name="connsiteX414" fmla="*/ 10458260 w 12187803"/>
              <a:gd name="connsiteY414" fmla="*/ 1090355 h 4780271"/>
              <a:gd name="connsiteX415" fmla="*/ 10708395 w 12187803"/>
              <a:gd name="connsiteY415" fmla="*/ 990049 h 4780271"/>
              <a:gd name="connsiteX416" fmla="*/ 10682375 w 12187803"/>
              <a:gd name="connsiteY416" fmla="*/ 1051744 h 4780271"/>
              <a:gd name="connsiteX417" fmla="*/ 10451964 w 12187803"/>
              <a:gd name="connsiteY417" fmla="*/ 1186884 h 4780271"/>
              <a:gd name="connsiteX418" fmla="*/ 10422167 w 12187803"/>
              <a:gd name="connsiteY418" fmla="*/ 1178490 h 4780271"/>
              <a:gd name="connsiteX419" fmla="*/ 10538421 w 12187803"/>
              <a:gd name="connsiteY419" fmla="*/ 1101267 h 4780271"/>
              <a:gd name="connsiteX420" fmla="*/ 10530446 w 12187803"/>
              <a:gd name="connsiteY420" fmla="*/ 1087417 h 4780271"/>
              <a:gd name="connsiteX421" fmla="*/ 10314726 w 12187803"/>
              <a:gd name="connsiteY421" fmla="*/ 1224656 h 4780271"/>
              <a:gd name="connsiteX422" fmla="*/ 10157762 w 12187803"/>
              <a:gd name="connsiteY422" fmla="*/ 1330838 h 4780271"/>
              <a:gd name="connsiteX423" fmla="*/ 9921476 w 12187803"/>
              <a:gd name="connsiteY423" fmla="*/ 1460942 h 4780271"/>
              <a:gd name="connsiteX424" fmla="*/ 9927352 w 12187803"/>
              <a:gd name="connsiteY424" fmla="*/ 1477309 h 4780271"/>
              <a:gd name="connsiteX425" fmla="*/ 10036471 w 12187803"/>
              <a:gd name="connsiteY425" fmla="*/ 1477309 h 4780271"/>
              <a:gd name="connsiteX426" fmla="*/ 9856843 w 12187803"/>
              <a:gd name="connsiteY426" fmla="*/ 1565025 h 4780271"/>
              <a:gd name="connsiteX427" fmla="*/ 9761155 w 12187803"/>
              <a:gd name="connsiteY427" fmla="*/ 1645605 h 4780271"/>
              <a:gd name="connsiteX428" fmla="*/ 9683512 w 12187803"/>
              <a:gd name="connsiteY428" fmla="*/ 1661134 h 4780271"/>
              <a:gd name="connsiteX429" fmla="*/ 9686869 w 12187803"/>
              <a:gd name="connsiteY429" fmla="*/ 1679600 h 4780271"/>
              <a:gd name="connsiteX430" fmla="*/ 9727999 w 12187803"/>
              <a:gd name="connsiteY430" fmla="*/ 1677502 h 4780271"/>
              <a:gd name="connsiteX431" fmla="*/ 9626014 w 12187803"/>
              <a:gd name="connsiteY431" fmla="*/ 1685476 h 4780271"/>
              <a:gd name="connsiteX432" fmla="*/ 9556765 w 12187803"/>
              <a:gd name="connsiteY432" fmla="*/ 1705621 h 4780271"/>
              <a:gd name="connsiteX433" fmla="*/ 9535780 w 12187803"/>
              <a:gd name="connsiteY433" fmla="*/ 1766056 h 4780271"/>
              <a:gd name="connsiteX434" fmla="*/ 9507242 w 12187803"/>
              <a:gd name="connsiteY434" fmla="*/ 1823974 h 4780271"/>
              <a:gd name="connsiteX435" fmla="*/ 9411553 w 12187803"/>
              <a:gd name="connsiteY435" fmla="*/ 1844119 h 4780271"/>
              <a:gd name="connsiteX436" fmla="*/ 9396443 w 12187803"/>
              <a:gd name="connsiteY436" fmla="*/ 1822295 h 4780271"/>
              <a:gd name="connsiteX437" fmla="*/ 9462755 w 12187803"/>
              <a:gd name="connsiteY437" fmla="*/ 1795015 h 4780271"/>
              <a:gd name="connsiteX438" fmla="*/ 9456039 w 12187803"/>
              <a:gd name="connsiteY438" fmla="*/ 1787880 h 4780271"/>
              <a:gd name="connsiteX439" fmla="*/ 9424143 w 12187803"/>
              <a:gd name="connsiteY439" fmla="*/ 1811803 h 4780271"/>
              <a:gd name="connsiteX440" fmla="*/ 9373360 w 12187803"/>
              <a:gd name="connsiteY440" fmla="*/ 1747590 h 4780271"/>
              <a:gd name="connsiteX441" fmla="*/ 9283966 w 12187803"/>
              <a:gd name="connsiteY441" fmla="*/ 1814321 h 4780271"/>
              <a:gd name="connsiteX442" fmla="*/ 9353635 w 12187803"/>
              <a:gd name="connsiteY442" fmla="*/ 1695129 h 4780271"/>
              <a:gd name="connsiteX443" fmla="*/ 9339785 w 12187803"/>
              <a:gd name="connsiteY443" fmla="*/ 1685056 h 4780271"/>
              <a:gd name="connsiteX444" fmla="*/ 9171490 w 12187803"/>
              <a:gd name="connsiteY444" fmla="*/ 1846217 h 4780271"/>
              <a:gd name="connsiteX445" fmla="*/ 9112313 w 12187803"/>
              <a:gd name="connsiteY445" fmla="*/ 1825233 h 4780271"/>
              <a:gd name="connsiteX446" fmla="*/ 9075380 w 12187803"/>
              <a:gd name="connsiteY446" fmla="*/ 1902875 h 4780271"/>
              <a:gd name="connsiteX447" fmla="*/ 9091749 w 12187803"/>
              <a:gd name="connsiteY447" fmla="*/ 1913787 h 4780271"/>
              <a:gd name="connsiteX448" fmla="*/ 9168132 w 12187803"/>
              <a:gd name="connsiteY448" fmla="*/ 1883150 h 4780271"/>
              <a:gd name="connsiteX449" fmla="*/ 9184920 w 12187803"/>
              <a:gd name="connsiteY449" fmla="*/ 1954917 h 4780271"/>
              <a:gd name="connsiteX450" fmla="*/ 9398962 w 12187803"/>
              <a:gd name="connsiteY450" fmla="*/ 1893642 h 4780271"/>
              <a:gd name="connsiteX451" fmla="*/ 9408195 w 12187803"/>
              <a:gd name="connsiteY451" fmla="*/ 1918824 h 4780271"/>
              <a:gd name="connsiteX452" fmla="*/ 9322998 w 12187803"/>
              <a:gd name="connsiteY452" fmla="*/ 1973803 h 4780271"/>
              <a:gd name="connsiteX453" fmla="*/ 9307049 w 12187803"/>
              <a:gd name="connsiteY453" fmla="*/ 2091316 h 4780271"/>
              <a:gd name="connsiteX454" fmla="*/ 9229827 w 12187803"/>
              <a:gd name="connsiteY454" fmla="*/ 2189524 h 4780271"/>
              <a:gd name="connsiteX455" fmla="*/ 9352796 w 12187803"/>
              <a:gd name="connsiteY455" fmla="*/ 2155949 h 4780271"/>
              <a:gd name="connsiteX456" fmla="*/ 9428759 w 12187803"/>
              <a:gd name="connsiteY456" fmla="*/ 2150073 h 4780271"/>
              <a:gd name="connsiteX457" fmla="*/ 9631470 w 12187803"/>
              <a:gd name="connsiteY457" fmla="*/ 2041793 h 4780271"/>
              <a:gd name="connsiteX458" fmla="*/ 9490874 w 12187803"/>
              <a:gd name="connsiteY458" fmla="*/ 2061938 h 4780271"/>
              <a:gd name="connsiteX459" fmla="*/ 9352376 w 12187803"/>
              <a:gd name="connsiteY459" fmla="*/ 2156368 h 4780271"/>
              <a:gd name="connsiteX460" fmla="*/ 9396443 w 12187803"/>
              <a:gd name="connsiteY460" fmla="*/ 2060679 h 4780271"/>
              <a:gd name="connsiteX461" fmla="*/ 9394345 w 12187803"/>
              <a:gd name="connsiteY461" fmla="*/ 2062777 h 4780271"/>
              <a:gd name="connsiteX462" fmla="*/ 9573973 w 12187803"/>
              <a:gd name="connsiteY462" fmla="*/ 1978000 h 4780271"/>
              <a:gd name="connsiteX463" fmla="*/ 9655392 w 12187803"/>
              <a:gd name="connsiteY463" fmla="*/ 1910010 h 4780271"/>
              <a:gd name="connsiteX464" fmla="*/ 9733455 w 12187803"/>
              <a:gd name="connsiteY464" fmla="*/ 1809704 h 4780271"/>
              <a:gd name="connsiteX465" fmla="*/ 9759056 w 12187803"/>
              <a:gd name="connsiteY465" fmla="*/ 1643087 h 4780271"/>
              <a:gd name="connsiteX466" fmla="*/ 9840476 w 12187803"/>
              <a:gd name="connsiteY466" fmla="*/ 1637631 h 4780271"/>
              <a:gd name="connsiteX467" fmla="*/ 9822849 w 12187803"/>
              <a:gd name="connsiteY467" fmla="*/ 1707719 h 4780271"/>
              <a:gd name="connsiteX468" fmla="*/ 9886222 w 12187803"/>
              <a:gd name="connsiteY468" fmla="*/ 1678761 h 4780271"/>
              <a:gd name="connsiteX469" fmla="*/ 9858523 w 12187803"/>
              <a:gd name="connsiteY469" fmla="*/ 1718631 h 4780271"/>
              <a:gd name="connsiteX470" fmla="*/ 9887901 w 12187803"/>
              <a:gd name="connsiteY470" fmla="*/ 1723248 h 4780271"/>
              <a:gd name="connsiteX471" fmla="*/ 9872373 w 12187803"/>
              <a:gd name="connsiteY471" fmla="*/ 1707719 h 4780271"/>
              <a:gd name="connsiteX472" fmla="*/ 9798927 w 12187803"/>
              <a:gd name="connsiteY472" fmla="*/ 1762699 h 4780271"/>
              <a:gd name="connsiteX473" fmla="*/ 9822010 w 12187803"/>
              <a:gd name="connsiteY473" fmla="*/ 1793336 h 4780271"/>
              <a:gd name="connsiteX474" fmla="*/ 9797248 w 12187803"/>
              <a:gd name="connsiteY474" fmla="*/ 1766896 h 4780271"/>
              <a:gd name="connsiteX475" fmla="*/ 9761574 w 12187803"/>
              <a:gd name="connsiteY475" fmla="*/ 1842020 h 4780271"/>
              <a:gd name="connsiteX476" fmla="*/ 10329415 w 12187803"/>
              <a:gd name="connsiteY476" fmla="*/ 1581393 h 4780271"/>
              <a:gd name="connsiteX477" fmla="*/ 10339487 w 12187803"/>
              <a:gd name="connsiteY477" fmla="*/ 1598180 h 4780271"/>
              <a:gd name="connsiteX478" fmla="*/ 9909725 w 12187803"/>
              <a:gd name="connsiteY478" fmla="*/ 1851253 h 4780271"/>
              <a:gd name="connsiteX479" fmla="*/ 9917698 w 12187803"/>
              <a:gd name="connsiteY479" fmla="*/ 1867202 h 4780271"/>
              <a:gd name="connsiteX480" fmla="*/ 10375581 w 12187803"/>
              <a:gd name="connsiteY480" fmla="*/ 1648123 h 4780271"/>
              <a:gd name="connsiteX481" fmla="*/ 10357115 w 12187803"/>
              <a:gd name="connsiteY481" fmla="*/ 1710657 h 4780271"/>
              <a:gd name="connsiteX482" fmla="*/ 10334451 w 12187803"/>
              <a:gd name="connsiteY482" fmla="*/ 1729543 h 4780271"/>
              <a:gd name="connsiteX483" fmla="*/ 10244218 w 12187803"/>
              <a:gd name="connsiteY483" fmla="*/ 1888186 h 4780271"/>
              <a:gd name="connsiteX484" fmla="*/ 10276114 w 12187803"/>
              <a:gd name="connsiteY484" fmla="*/ 1888186 h 4780271"/>
              <a:gd name="connsiteX485" fmla="*/ 10278213 w 12187803"/>
              <a:gd name="connsiteY485" fmla="*/ 1898678 h 4780271"/>
              <a:gd name="connsiteX486" fmla="*/ 10229528 w 12187803"/>
              <a:gd name="connsiteY486" fmla="*/ 1910430 h 4780271"/>
              <a:gd name="connsiteX487" fmla="*/ 10184622 w 12187803"/>
              <a:gd name="connsiteY487" fmla="*/ 1892383 h 4780271"/>
              <a:gd name="connsiteX488" fmla="*/ 10212741 w 12187803"/>
              <a:gd name="connsiteY488" fmla="*/ 1831948 h 4780271"/>
              <a:gd name="connsiteX489" fmla="*/ 10200150 w 12187803"/>
              <a:gd name="connsiteY489" fmla="*/ 1823974 h 4780271"/>
              <a:gd name="connsiteX490" fmla="*/ 10038569 w 12187803"/>
              <a:gd name="connsiteY490" fmla="*/ 1919243 h 4780271"/>
              <a:gd name="connsiteX491" fmla="*/ 10049062 w 12187803"/>
              <a:gd name="connsiteY491" fmla="*/ 1938549 h 4780271"/>
              <a:gd name="connsiteX492" fmla="*/ 10161959 w 12187803"/>
              <a:gd name="connsiteY492" fmla="*/ 1897000 h 4780271"/>
              <a:gd name="connsiteX493" fmla="*/ 10164476 w 12187803"/>
              <a:gd name="connsiteY493" fmla="*/ 1903295 h 4780271"/>
              <a:gd name="connsiteX494" fmla="*/ 10030176 w 12187803"/>
              <a:gd name="connsiteY494" fmla="*/ 2013673 h 4780271"/>
              <a:gd name="connsiteX495" fmla="*/ 10038990 w 12187803"/>
              <a:gd name="connsiteY495" fmla="*/ 2030461 h 4780271"/>
              <a:gd name="connsiteX496" fmla="*/ 10230368 w 12187803"/>
              <a:gd name="connsiteY496" fmla="*/ 1925958 h 4780271"/>
              <a:gd name="connsiteX497" fmla="*/ 10254710 w 12187803"/>
              <a:gd name="connsiteY497" fmla="*/ 1942326 h 4780271"/>
              <a:gd name="connsiteX498" fmla="*/ 10192596 w 12187803"/>
              <a:gd name="connsiteY498" fmla="*/ 1991010 h 4780271"/>
              <a:gd name="connsiteX499" fmla="*/ 10039829 w 12187803"/>
              <a:gd name="connsiteY499" fmla="*/ 2091316 h 4780271"/>
              <a:gd name="connsiteX500" fmla="*/ 9947497 w 12187803"/>
              <a:gd name="connsiteY500" fmla="*/ 2154270 h 4780271"/>
              <a:gd name="connsiteX501" fmla="*/ 9905108 w 12187803"/>
              <a:gd name="connsiteY501" fmla="*/ 2191622 h 4780271"/>
              <a:gd name="connsiteX502" fmla="*/ 9854326 w 12187803"/>
              <a:gd name="connsiteY502" fmla="*/ 2207151 h 4780271"/>
              <a:gd name="connsiteX503" fmla="*/ 9751502 w 12187803"/>
              <a:gd name="connsiteY503" fmla="*/ 2259612 h 4780271"/>
              <a:gd name="connsiteX504" fmla="*/ 9721284 w 12187803"/>
              <a:gd name="connsiteY504" fmla="*/ 2369571 h 4780271"/>
              <a:gd name="connsiteX505" fmla="*/ 9589921 w 12187803"/>
              <a:gd name="connsiteY505" fmla="*/ 2445954 h 4780271"/>
              <a:gd name="connsiteX506" fmla="*/ 9592019 w 12187803"/>
              <a:gd name="connsiteY506" fmla="*/ 2452250 h 4780271"/>
              <a:gd name="connsiteX507" fmla="*/ 9709113 w 12187803"/>
              <a:gd name="connsiteY507" fmla="*/ 2424970 h 4780271"/>
              <a:gd name="connsiteX508" fmla="*/ 9715408 w 12187803"/>
              <a:gd name="connsiteY508" fmla="*/ 2443017 h 4780271"/>
              <a:gd name="connsiteX509" fmla="*/ 9630211 w 12187803"/>
              <a:gd name="connsiteY509" fmla="*/ 2476172 h 4780271"/>
              <a:gd name="connsiteX510" fmla="*/ 9565159 w 12187803"/>
              <a:gd name="connsiteY510" fmla="*/ 2549198 h 4780271"/>
              <a:gd name="connsiteX511" fmla="*/ 9549630 w 12187803"/>
              <a:gd name="connsiteY511" fmla="*/ 2385939 h 4780271"/>
              <a:gd name="connsiteX512" fmla="*/ 9520672 w 12187803"/>
              <a:gd name="connsiteY512" fmla="*/ 2412379 h 4780271"/>
              <a:gd name="connsiteX513" fmla="*/ 9468211 w 12187803"/>
              <a:gd name="connsiteY513" fmla="*/ 2472395 h 4780271"/>
              <a:gd name="connsiteX514" fmla="*/ 9409873 w 12187803"/>
              <a:gd name="connsiteY514" fmla="*/ 2492960 h 4780271"/>
              <a:gd name="connsiteX515" fmla="*/ 9224370 w 12187803"/>
              <a:gd name="connsiteY515" fmla="*/ 2628939 h 4780271"/>
              <a:gd name="connsiteX516" fmla="*/ 9212200 w 12187803"/>
              <a:gd name="connsiteY516" fmla="*/ 2628939 h 4780271"/>
              <a:gd name="connsiteX517" fmla="*/ 9205905 w 12187803"/>
              <a:gd name="connsiteY517" fmla="*/ 2560110 h 4780271"/>
              <a:gd name="connsiteX518" fmla="*/ 9046002 w 12187803"/>
              <a:gd name="connsiteY518" fmla="*/ 2683079 h 4780271"/>
              <a:gd name="connsiteX519" fmla="*/ 9051038 w 12187803"/>
              <a:gd name="connsiteY519" fmla="*/ 2700706 h 4780271"/>
              <a:gd name="connsiteX520" fmla="*/ 9086293 w 12187803"/>
              <a:gd name="connsiteY520" fmla="*/ 2702805 h 4780271"/>
              <a:gd name="connsiteX521" fmla="*/ 9182401 w 12187803"/>
              <a:gd name="connsiteY521" fmla="*/ 2643209 h 4780271"/>
              <a:gd name="connsiteX522" fmla="*/ 9168132 w 12187803"/>
              <a:gd name="connsiteY522" fmla="*/ 2694831 h 4780271"/>
              <a:gd name="connsiteX523" fmla="*/ 9108956 w 12187803"/>
              <a:gd name="connsiteY523" fmla="*/ 2751489 h 4780271"/>
              <a:gd name="connsiteX524" fmla="*/ 9125743 w 12187803"/>
              <a:gd name="connsiteY524" fmla="*/ 2771214 h 4780271"/>
              <a:gd name="connsiteX525" fmla="*/ 9259205 w 12187803"/>
              <a:gd name="connsiteY525" fmla="*/ 2703224 h 4780271"/>
              <a:gd name="connsiteX526" fmla="*/ 9271376 w 12187803"/>
              <a:gd name="connsiteY526" fmla="*/ 2693152 h 4780271"/>
              <a:gd name="connsiteX527" fmla="*/ 9343143 w 12187803"/>
              <a:gd name="connsiteY527" fmla="*/ 2671328 h 4780271"/>
              <a:gd name="connsiteX528" fmla="*/ 9355314 w 12187803"/>
              <a:gd name="connsiteY528" fmla="*/ 2687276 h 4780271"/>
              <a:gd name="connsiteX529" fmla="*/ 9517735 w 12187803"/>
              <a:gd name="connsiteY529" fmla="*/ 2612991 h 4780271"/>
              <a:gd name="connsiteX530" fmla="*/ 9517314 w 12187803"/>
              <a:gd name="connsiteY530" fmla="*/ 2614250 h 4780271"/>
              <a:gd name="connsiteX531" fmla="*/ 9564320 w 12187803"/>
              <a:gd name="connsiteY531" fmla="*/ 2547519 h 4780271"/>
              <a:gd name="connsiteX532" fmla="*/ 9627273 w 12187803"/>
              <a:gd name="connsiteY532" fmla="*/ 2507229 h 4780271"/>
              <a:gd name="connsiteX533" fmla="*/ 9808579 w 12187803"/>
              <a:gd name="connsiteY533" fmla="*/ 2519820 h 4780271"/>
              <a:gd name="connsiteX534" fmla="*/ 9559283 w 12187803"/>
              <a:gd name="connsiteY534" fmla="*/ 2639851 h 4780271"/>
              <a:gd name="connsiteX535" fmla="*/ 9482900 w 12187803"/>
              <a:gd name="connsiteY535" fmla="*/ 2721691 h 4780271"/>
              <a:gd name="connsiteX536" fmla="*/ 9458138 w 12187803"/>
              <a:gd name="connsiteY536" fmla="*/ 2690214 h 4780271"/>
              <a:gd name="connsiteX537" fmla="*/ 9416169 w 12187803"/>
              <a:gd name="connsiteY537" fmla="*/ 2750650 h 4780271"/>
              <a:gd name="connsiteX538" fmla="*/ 9399801 w 12187803"/>
              <a:gd name="connsiteY538" fmla="*/ 2739738 h 4780271"/>
              <a:gd name="connsiteX539" fmla="*/ 9421625 w 12187803"/>
              <a:gd name="connsiteY539" fmla="*/ 2700287 h 4780271"/>
              <a:gd name="connsiteX540" fmla="*/ 9413651 w 12187803"/>
              <a:gd name="connsiteY540" fmla="*/ 2686017 h 4780271"/>
              <a:gd name="connsiteX541" fmla="*/ 9096785 w 12187803"/>
              <a:gd name="connsiteY541" fmla="*/ 2805209 h 4780271"/>
              <a:gd name="connsiteX542" fmla="*/ 9027116 w 12187803"/>
              <a:gd name="connsiteY542" fmla="*/ 2845919 h 4780271"/>
              <a:gd name="connsiteX543" fmla="*/ 8803841 w 12187803"/>
              <a:gd name="connsiteY543" fmla="*/ 2920204 h 4780271"/>
              <a:gd name="connsiteX544" fmla="*/ 8666183 w 12187803"/>
              <a:gd name="connsiteY544" fmla="*/ 3009179 h 4780271"/>
              <a:gd name="connsiteX545" fmla="*/ 8578048 w 12187803"/>
              <a:gd name="connsiteY545" fmla="*/ 3076329 h 4780271"/>
              <a:gd name="connsiteX546" fmla="*/ 8387928 w 12187803"/>
              <a:gd name="connsiteY546" fmla="*/ 3186288 h 4780271"/>
              <a:gd name="connsiteX547" fmla="*/ 8411850 w 12187803"/>
              <a:gd name="connsiteY547" fmla="*/ 3132987 h 4780271"/>
              <a:gd name="connsiteX548" fmla="*/ 8350576 w 12187803"/>
              <a:gd name="connsiteY548" fmla="*/ 3103189 h 4780271"/>
              <a:gd name="connsiteX549" fmla="*/ 8287203 w 12187803"/>
              <a:gd name="connsiteY549" fmla="*/ 3114101 h 4780271"/>
              <a:gd name="connsiteX550" fmla="*/ 8173467 w 12187803"/>
              <a:gd name="connsiteY550" fmla="*/ 3238749 h 4780271"/>
              <a:gd name="connsiteX551" fmla="*/ 8120586 w 12187803"/>
              <a:gd name="connsiteY551" fmla="*/ 3248402 h 4780271"/>
              <a:gd name="connsiteX552" fmla="*/ 8072321 w 12187803"/>
              <a:gd name="connsiteY552" fmla="*/ 3273583 h 4780271"/>
              <a:gd name="connsiteX553" fmla="*/ 7845688 w 12187803"/>
              <a:gd name="connsiteY553" fmla="*/ 3363397 h 4780271"/>
              <a:gd name="connsiteX554" fmla="*/ 7853243 w 12187803"/>
              <a:gd name="connsiteY554" fmla="*/ 3380185 h 4780271"/>
              <a:gd name="connsiteX555" fmla="*/ 8059730 w 12187803"/>
              <a:gd name="connsiteY555" fmla="*/ 3300024 h 4780271"/>
              <a:gd name="connsiteX556" fmla="*/ 8386669 w 12187803"/>
              <a:gd name="connsiteY556" fmla="*/ 2814023 h 4780271"/>
              <a:gd name="connsiteX557" fmla="*/ 8306928 w 12187803"/>
              <a:gd name="connsiteY557" fmla="*/ 2807308 h 4780271"/>
              <a:gd name="connsiteX558" fmla="*/ 8272933 w 12187803"/>
              <a:gd name="connsiteY558" fmla="*/ 2873619 h 4780271"/>
              <a:gd name="connsiteX559" fmla="*/ 8290980 w 12187803"/>
              <a:gd name="connsiteY559" fmla="*/ 2883272 h 4780271"/>
              <a:gd name="connsiteX560" fmla="*/ 8335887 w 12187803"/>
              <a:gd name="connsiteY560" fmla="*/ 2852214 h 4780271"/>
              <a:gd name="connsiteX561" fmla="*/ 8387509 w 12187803"/>
              <a:gd name="connsiteY561" fmla="*/ 2817380 h 4780271"/>
              <a:gd name="connsiteX562" fmla="*/ 8424861 w 12187803"/>
              <a:gd name="connsiteY562" fmla="*/ 2827872 h 4780271"/>
              <a:gd name="connsiteX563" fmla="*/ 8645198 w 12187803"/>
              <a:gd name="connsiteY563" fmla="*/ 2701965 h 4780271"/>
              <a:gd name="connsiteX564" fmla="*/ 8644779 w 12187803"/>
              <a:gd name="connsiteY564" fmla="*/ 2692732 h 4780271"/>
              <a:gd name="connsiteX565" fmla="*/ 8386669 w 12187803"/>
              <a:gd name="connsiteY565" fmla="*/ 2814023 h 4780271"/>
              <a:gd name="connsiteX566" fmla="*/ 1313630 w 12187803"/>
              <a:gd name="connsiteY566" fmla="*/ 1677502 h 4780271"/>
              <a:gd name="connsiteX567" fmla="*/ 1378682 w 12187803"/>
              <a:gd name="connsiteY567" fmla="*/ 1661134 h 4780271"/>
              <a:gd name="connsiteX568" fmla="*/ 1625040 w 12187803"/>
              <a:gd name="connsiteY568" fmla="*/ 1545299 h 4780271"/>
              <a:gd name="connsiteX569" fmla="*/ 1744652 w 12187803"/>
              <a:gd name="connsiteY569" fmla="*/ 1403024 h 4780271"/>
              <a:gd name="connsiteX570" fmla="*/ 1585590 w 12187803"/>
              <a:gd name="connsiteY570" fmla="*/ 1480667 h 4780271"/>
              <a:gd name="connsiteX571" fmla="*/ 1575097 w 12187803"/>
              <a:gd name="connsiteY571" fmla="*/ 1501651 h 4780271"/>
              <a:gd name="connsiteX572" fmla="*/ 1505009 w 12187803"/>
              <a:gd name="connsiteY572" fmla="*/ 1539004 h 4780271"/>
              <a:gd name="connsiteX573" fmla="*/ 1313630 w 12187803"/>
              <a:gd name="connsiteY573" fmla="*/ 1677502 h 4780271"/>
              <a:gd name="connsiteX574" fmla="*/ 313089 w 12187803"/>
              <a:gd name="connsiteY574" fmla="*/ 2285213 h 4780271"/>
              <a:gd name="connsiteX575" fmla="*/ 549794 w 12187803"/>
              <a:gd name="connsiteY575" fmla="*/ 2317109 h 4780271"/>
              <a:gd name="connsiteX576" fmla="*/ 429343 w 12187803"/>
              <a:gd name="connsiteY576" fmla="*/ 2291928 h 4780271"/>
              <a:gd name="connsiteX577" fmla="*/ 494815 w 12187803"/>
              <a:gd name="connsiteY577" fmla="*/ 2272203 h 4780271"/>
              <a:gd name="connsiteX578" fmla="*/ 491038 w 12187803"/>
              <a:gd name="connsiteY578" fmla="*/ 2260871 h 4780271"/>
              <a:gd name="connsiteX579" fmla="*/ 408359 w 12187803"/>
              <a:gd name="connsiteY579" fmla="*/ 2280177 h 4780271"/>
              <a:gd name="connsiteX580" fmla="*/ 405421 w 12187803"/>
              <a:gd name="connsiteY580" fmla="*/ 2299902 h 4780271"/>
              <a:gd name="connsiteX581" fmla="*/ 353379 w 12187803"/>
              <a:gd name="connsiteY581" fmla="*/ 2240306 h 4780271"/>
              <a:gd name="connsiteX582" fmla="*/ 313089 w 12187803"/>
              <a:gd name="connsiteY582" fmla="*/ 2285213 h 4780271"/>
              <a:gd name="connsiteX583" fmla="*/ 8366524 w 12187803"/>
              <a:gd name="connsiteY583" fmla="*/ 3011277 h 4780271"/>
              <a:gd name="connsiteX584" fmla="*/ 8202006 w 12187803"/>
              <a:gd name="connsiteY584" fmla="*/ 3101511 h 4780271"/>
              <a:gd name="connsiteX585" fmla="*/ 8387928 w 12187803"/>
              <a:gd name="connsiteY585" fmla="*/ 2968469 h 4780271"/>
              <a:gd name="connsiteX586" fmla="*/ 8366524 w 12187803"/>
              <a:gd name="connsiteY586" fmla="*/ 3011277 h 4780271"/>
              <a:gd name="connsiteX587" fmla="*/ 9778362 w 12187803"/>
              <a:gd name="connsiteY587" fmla="*/ 1323283 h 4780271"/>
              <a:gd name="connsiteX588" fmla="*/ 9935326 w 12187803"/>
              <a:gd name="connsiteY588" fmla="*/ 1167998 h 4780271"/>
              <a:gd name="connsiteX589" fmla="*/ 9778362 w 12187803"/>
              <a:gd name="connsiteY589" fmla="*/ 1323283 h 4780271"/>
              <a:gd name="connsiteX590" fmla="*/ 8522649 w 12187803"/>
              <a:gd name="connsiteY590" fmla="*/ 2899640 h 4780271"/>
              <a:gd name="connsiteX591" fmla="*/ 8504182 w 12187803"/>
              <a:gd name="connsiteY591" fmla="*/ 2894603 h 4780271"/>
              <a:gd name="connsiteX592" fmla="*/ 8484037 w 12187803"/>
              <a:gd name="connsiteY592" fmla="*/ 2962173 h 4780271"/>
              <a:gd name="connsiteX593" fmla="*/ 8458016 w 12187803"/>
              <a:gd name="connsiteY593" fmla="*/ 2973925 h 4780271"/>
              <a:gd name="connsiteX594" fmla="*/ 8632607 w 12187803"/>
              <a:gd name="connsiteY594" fmla="*/ 2911811 h 4780271"/>
              <a:gd name="connsiteX595" fmla="*/ 8570493 w 12187803"/>
              <a:gd name="connsiteY595" fmla="*/ 2866064 h 4780271"/>
              <a:gd name="connsiteX596" fmla="*/ 8555804 w 12187803"/>
              <a:gd name="connsiteY596" fmla="*/ 2952101 h 4780271"/>
              <a:gd name="connsiteX597" fmla="*/ 8522649 w 12187803"/>
              <a:gd name="connsiteY597" fmla="*/ 2899640 h 4780271"/>
              <a:gd name="connsiteX598" fmla="*/ 8890717 w 12187803"/>
              <a:gd name="connsiteY598" fmla="*/ 2189104 h 4780271"/>
              <a:gd name="connsiteX599" fmla="*/ 9108537 w 12187803"/>
              <a:gd name="connsiteY599" fmla="*/ 2070332 h 4780271"/>
              <a:gd name="connsiteX600" fmla="*/ 8890717 w 12187803"/>
              <a:gd name="connsiteY600" fmla="*/ 2189104 h 4780271"/>
              <a:gd name="connsiteX601" fmla="*/ 8384990 w 12187803"/>
              <a:gd name="connsiteY601" fmla="*/ 1827751 h 4780271"/>
              <a:gd name="connsiteX602" fmla="*/ 8393384 w 12187803"/>
              <a:gd name="connsiteY602" fmla="*/ 1844958 h 4780271"/>
              <a:gd name="connsiteX603" fmla="*/ 8628410 w 12187803"/>
              <a:gd name="connsiteY603" fmla="*/ 1730802 h 4780271"/>
              <a:gd name="connsiteX604" fmla="*/ 8616240 w 12187803"/>
              <a:gd name="connsiteY604" fmla="*/ 1706880 h 4780271"/>
              <a:gd name="connsiteX605" fmla="*/ 8384990 w 12187803"/>
              <a:gd name="connsiteY605" fmla="*/ 1827751 h 4780271"/>
              <a:gd name="connsiteX606" fmla="*/ 8690105 w 12187803"/>
              <a:gd name="connsiteY606" fmla="*/ 2561789 h 4780271"/>
              <a:gd name="connsiteX607" fmla="*/ 8695981 w 12187803"/>
              <a:gd name="connsiteY607" fmla="*/ 2574799 h 4780271"/>
              <a:gd name="connsiteX608" fmla="*/ 8901629 w 12187803"/>
              <a:gd name="connsiteY608" fmla="*/ 2497576 h 4780271"/>
              <a:gd name="connsiteX609" fmla="*/ 8889878 w 12187803"/>
              <a:gd name="connsiteY609" fmla="*/ 2470296 h 4780271"/>
              <a:gd name="connsiteX610" fmla="*/ 8690105 w 12187803"/>
              <a:gd name="connsiteY610" fmla="*/ 2561789 h 4780271"/>
              <a:gd name="connsiteX611" fmla="*/ 9090070 w 12187803"/>
              <a:gd name="connsiteY611" fmla="*/ 2250379 h 4780271"/>
              <a:gd name="connsiteX612" fmla="*/ 9208842 w 12187803"/>
              <a:gd name="connsiteY612" fmla="*/ 2166441 h 4780271"/>
              <a:gd name="connsiteX613" fmla="*/ 9090070 w 12187803"/>
              <a:gd name="connsiteY613" fmla="*/ 2250379 h 4780271"/>
              <a:gd name="connsiteX614" fmla="*/ 9406517 w 12187803"/>
              <a:gd name="connsiteY614" fmla="*/ 1267045 h 4780271"/>
              <a:gd name="connsiteX615" fmla="*/ 9390568 w 12187803"/>
              <a:gd name="connsiteY615" fmla="*/ 1241863 h 4780271"/>
              <a:gd name="connsiteX616" fmla="*/ 9253330 w 12187803"/>
              <a:gd name="connsiteY616" fmla="*/ 1318667 h 4780271"/>
              <a:gd name="connsiteX617" fmla="*/ 9265920 w 12187803"/>
              <a:gd name="connsiteY617" fmla="*/ 1339651 h 4780271"/>
              <a:gd name="connsiteX618" fmla="*/ 9406517 w 12187803"/>
              <a:gd name="connsiteY618" fmla="*/ 1267045 h 4780271"/>
              <a:gd name="connsiteX619" fmla="*/ 9129101 w 12187803"/>
              <a:gd name="connsiteY619" fmla="*/ 2511006 h 4780271"/>
              <a:gd name="connsiteX620" fmla="*/ 9006971 w 12187803"/>
              <a:gd name="connsiteY620" fmla="*/ 2602499 h 4780271"/>
              <a:gd name="connsiteX621" fmla="*/ 9129101 w 12187803"/>
              <a:gd name="connsiteY621" fmla="*/ 2511006 h 4780271"/>
              <a:gd name="connsiteX622" fmla="*/ 5158832 w 12187803"/>
              <a:gd name="connsiteY622" fmla="*/ 291265 h 4780271"/>
              <a:gd name="connsiteX623" fmla="*/ 5064402 w 12187803"/>
              <a:gd name="connsiteY623" fmla="*/ 219918 h 4780271"/>
              <a:gd name="connsiteX624" fmla="*/ 5054329 w 12187803"/>
              <a:gd name="connsiteY624" fmla="*/ 239223 h 4780271"/>
              <a:gd name="connsiteX625" fmla="*/ 5158832 w 12187803"/>
              <a:gd name="connsiteY625" fmla="*/ 291265 h 4780271"/>
              <a:gd name="connsiteX626" fmla="*/ 9715408 w 12187803"/>
              <a:gd name="connsiteY626" fmla="*/ 1964570 h 4780271"/>
              <a:gd name="connsiteX627" fmla="*/ 9733455 w 12187803"/>
              <a:gd name="connsiteY627" fmla="*/ 1988492 h 4780271"/>
              <a:gd name="connsiteX628" fmla="*/ 9837957 w 12187803"/>
              <a:gd name="connsiteY628" fmla="*/ 1907072 h 4780271"/>
              <a:gd name="connsiteX629" fmla="*/ 9822849 w 12187803"/>
              <a:gd name="connsiteY629" fmla="*/ 1887766 h 4780271"/>
              <a:gd name="connsiteX630" fmla="*/ 9715408 w 12187803"/>
              <a:gd name="connsiteY630" fmla="*/ 1964570 h 4780271"/>
            </a:gdLst>
            <a:rect l="l" t="t" r="r" b="b"/>
            <a:pathLst>
              <a:path w="12187803" h="4780271">
                <a:moveTo>
                  <a:pt x="8059730" y="3300024"/>
                </a:moveTo>
                <a:cubicBezTo>
                  <a:pt x="8091207" y="3295827"/>
                  <a:pt x="8124782" y="3297506"/>
                  <a:pt x="8154161" y="3286594"/>
                </a:cubicBezTo>
                <a:cubicBezTo>
                  <a:pt x="8204104" y="3268547"/>
                  <a:pt x="8251110" y="3242946"/>
                  <a:pt x="8306928" y="3216506"/>
                </a:cubicBezTo>
                <a:cubicBezTo>
                  <a:pt x="8308187" y="3216925"/>
                  <a:pt x="8326654" y="3224480"/>
                  <a:pt x="8353514" y="3234972"/>
                </a:cubicBezTo>
                <a:cubicBezTo>
                  <a:pt x="8323716" y="3251760"/>
                  <a:pt x="8296436" y="3265190"/>
                  <a:pt x="8271674" y="3281977"/>
                </a:cubicBezTo>
                <a:cubicBezTo>
                  <a:pt x="8263280" y="3287433"/>
                  <a:pt x="8260762" y="3300863"/>
                  <a:pt x="8255306" y="3310516"/>
                </a:cubicBezTo>
                <a:cubicBezTo>
                  <a:pt x="8266218" y="3313454"/>
                  <a:pt x="8280907" y="3322267"/>
                  <a:pt x="8286783" y="3318071"/>
                </a:cubicBezTo>
                <a:cubicBezTo>
                  <a:pt x="8311545" y="3300863"/>
                  <a:pt x="8352674" y="3281138"/>
                  <a:pt x="8353934" y="3260153"/>
                </a:cubicBezTo>
                <a:cubicBezTo>
                  <a:pt x="8360649" y="3167822"/>
                  <a:pt x="8448364" y="3198459"/>
                  <a:pt x="8491172" y="3162366"/>
                </a:cubicBezTo>
                <a:cubicBezTo>
                  <a:pt x="8511317" y="3145158"/>
                  <a:pt x="8549089" y="3149355"/>
                  <a:pt x="8585602" y="3153972"/>
                </a:cubicBezTo>
                <a:cubicBezTo>
                  <a:pt x="8570074" y="3157329"/>
                  <a:pt x="8554125" y="3161107"/>
                  <a:pt x="8538597" y="3164464"/>
                </a:cubicBezTo>
                <a:cubicBezTo>
                  <a:pt x="8543214" y="3174117"/>
                  <a:pt x="8547830" y="3183770"/>
                  <a:pt x="8552447" y="3193423"/>
                </a:cubicBezTo>
                <a:cubicBezTo>
                  <a:pt x="8568815" y="3197620"/>
                  <a:pt x="8593996" y="3210630"/>
                  <a:pt x="8599871" y="3204335"/>
                </a:cubicBezTo>
                <a:cubicBezTo>
                  <a:pt x="8648976" y="3154811"/>
                  <a:pt x="8702695" y="3117459"/>
                  <a:pt x="8774043" y="3107806"/>
                </a:cubicBezTo>
                <a:cubicBezTo>
                  <a:pt x="8786214" y="3106127"/>
                  <a:pt x="8796707" y="3091858"/>
                  <a:pt x="8806360" y="3084303"/>
                </a:cubicBezTo>
                <a:cubicBezTo>
                  <a:pt x="8809297" y="3107386"/>
                  <a:pt x="8812235" y="3128371"/>
                  <a:pt x="8815173" y="3154391"/>
                </a:cubicBezTo>
                <a:cubicBezTo>
                  <a:pt x="8789152" y="3170759"/>
                  <a:pt x="8754317" y="3194262"/>
                  <a:pt x="8717805" y="3215246"/>
                </a:cubicBezTo>
                <a:cubicBezTo>
                  <a:pt x="8703955" y="3223221"/>
                  <a:pt x="8686328" y="3226578"/>
                  <a:pt x="8670379" y="3227837"/>
                </a:cubicBezTo>
                <a:cubicBezTo>
                  <a:pt x="8631348" y="3230775"/>
                  <a:pt x="8602390" y="3270226"/>
                  <a:pt x="8615401" y="3319749"/>
                </a:cubicBezTo>
                <a:cubicBezTo>
                  <a:pt x="8598193" y="3306739"/>
                  <a:pt x="8587701" y="3298345"/>
                  <a:pt x="8571752" y="3286174"/>
                </a:cubicBezTo>
                <a:cubicBezTo>
                  <a:pt x="8558322" y="3316392"/>
                  <a:pt x="8545312" y="3344931"/>
                  <a:pt x="8532721" y="3373470"/>
                </a:cubicBezTo>
                <a:cubicBezTo>
                  <a:pt x="8524328" y="3364656"/>
                  <a:pt x="8516773" y="3356263"/>
                  <a:pt x="8509219" y="3348288"/>
                </a:cubicBezTo>
                <a:cubicBezTo>
                  <a:pt x="8494110" y="3362558"/>
                  <a:pt x="8479001" y="3376827"/>
                  <a:pt x="8457597" y="3396973"/>
                </a:cubicBezTo>
                <a:cubicBezTo>
                  <a:pt x="8455079" y="3396553"/>
                  <a:pt x="8439550" y="3393615"/>
                  <a:pt x="8424861" y="3391097"/>
                </a:cubicBezTo>
                <a:cubicBezTo>
                  <a:pt x="8424861" y="3365496"/>
                  <a:pt x="8424861" y="3340314"/>
                  <a:pt x="8424861" y="3303801"/>
                </a:cubicBezTo>
                <a:cubicBezTo>
                  <a:pt x="8323716" y="3366755"/>
                  <a:pt x="8236420" y="3421314"/>
                  <a:pt x="8150804" y="3475035"/>
                </a:cubicBezTo>
                <a:cubicBezTo>
                  <a:pt x="8150804" y="3455729"/>
                  <a:pt x="8150804" y="3433066"/>
                  <a:pt x="8150804" y="3418796"/>
                </a:cubicBezTo>
                <a:cubicBezTo>
                  <a:pt x="8120166" y="3425931"/>
                  <a:pt x="8090368" y="3424672"/>
                  <a:pt x="8073161" y="3438942"/>
                </a:cubicBezTo>
                <a:cubicBezTo>
                  <a:pt x="8053435" y="3455729"/>
                  <a:pt x="8045461" y="3485947"/>
                  <a:pt x="8024896" y="3524139"/>
                </a:cubicBezTo>
                <a:cubicBezTo>
                  <a:pt x="8021539" y="3491403"/>
                  <a:pt x="8019440" y="3475035"/>
                  <a:pt x="8017761" y="3458247"/>
                </a:cubicBezTo>
                <a:cubicBezTo>
                  <a:pt x="8013985" y="3457408"/>
                  <a:pt x="8010207" y="3456568"/>
                  <a:pt x="8006430" y="3455729"/>
                </a:cubicBezTo>
                <a:cubicBezTo>
                  <a:pt x="7994678" y="3483848"/>
                  <a:pt x="7983347" y="3512387"/>
                  <a:pt x="7967819" y="3549740"/>
                </a:cubicBezTo>
                <a:cubicBezTo>
                  <a:pt x="7955228" y="3522040"/>
                  <a:pt x="7946414" y="3502734"/>
                  <a:pt x="7932565" y="3472517"/>
                </a:cubicBezTo>
                <a:cubicBezTo>
                  <a:pt x="7902347" y="3493501"/>
                  <a:pt x="7874228" y="3513226"/>
                  <a:pt x="7841912" y="3535890"/>
                </a:cubicBezTo>
                <a:cubicBezTo>
                  <a:pt x="7852404" y="3548900"/>
                  <a:pt x="7861637" y="3560232"/>
                  <a:pt x="7865834" y="3565688"/>
                </a:cubicBezTo>
                <a:cubicBezTo>
                  <a:pt x="7813792" y="3599263"/>
                  <a:pt x="7761331" y="3627382"/>
                  <a:pt x="7715165" y="3664315"/>
                </a:cubicBezTo>
                <a:cubicBezTo>
                  <a:pt x="7666481" y="3703346"/>
                  <a:pt x="7624512" y="3750351"/>
                  <a:pt x="7573730" y="3799875"/>
                </a:cubicBezTo>
                <a:cubicBezTo>
                  <a:pt x="7567434" y="3799875"/>
                  <a:pt x="7546450" y="3799875"/>
                  <a:pt x="7520009" y="3799875"/>
                </a:cubicBezTo>
                <a:cubicBezTo>
                  <a:pt x="7517071" y="3787704"/>
                  <a:pt x="7512874" y="3771756"/>
                  <a:pt x="7507418" y="3749932"/>
                </a:cubicBezTo>
                <a:cubicBezTo>
                  <a:pt x="7379413" y="3975725"/>
                  <a:pt x="7178381" y="4119679"/>
                  <a:pt x="6994557" y="4282519"/>
                </a:cubicBezTo>
                <a:cubicBezTo>
                  <a:pt x="7041982" y="4256918"/>
                  <a:pt x="7089827" y="4231736"/>
                  <a:pt x="7137252" y="4206135"/>
                </a:cubicBezTo>
                <a:cubicBezTo>
                  <a:pt x="7141029" y="4212011"/>
                  <a:pt x="7144806" y="4218306"/>
                  <a:pt x="7148583" y="4224182"/>
                </a:cubicBezTo>
                <a:cubicBezTo>
                  <a:pt x="7101998" y="4256078"/>
                  <a:pt x="7057511" y="4291332"/>
                  <a:pt x="7008827" y="4319451"/>
                </a:cubicBezTo>
                <a:cubicBezTo>
                  <a:pt x="6916075" y="4373172"/>
                  <a:pt x="6821225" y="4423954"/>
                  <a:pt x="6726375" y="4474737"/>
                </a:cubicBezTo>
                <a:cubicBezTo>
                  <a:pt x="6604245" y="4540209"/>
                  <a:pt x="6482955" y="4606100"/>
                  <a:pt x="6344037" y="4635898"/>
                </a:cubicBezTo>
                <a:cubicBezTo>
                  <a:pt x="6220229" y="4662339"/>
                  <a:pt x="6102715" y="4721515"/>
                  <a:pt x="5978907" y="4741240"/>
                </a:cubicBezTo>
                <a:cubicBezTo>
                  <a:pt x="5877762" y="4757188"/>
                  <a:pt x="5777455" y="4799577"/>
                  <a:pt x="5670854" y="4777334"/>
                </a:cubicBezTo>
                <a:cubicBezTo>
                  <a:pt x="5573906" y="4757188"/>
                  <a:pt x="5476957" y="4737463"/>
                  <a:pt x="5380009" y="4717318"/>
                </a:cubicBezTo>
                <a:cubicBezTo>
                  <a:pt x="5374133" y="4716059"/>
                  <a:pt x="5366998" y="4715219"/>
                  <a:pt x="5362382" y="4711862"/>
                </a:cubicBezTo>
                <a:cubicBezTo>
                  <a:pt x="5309501" y="4674929"/>
                  <a:pt x="5258298" y="4633380"/>
                  <a:pt x="5172682" y="4676188"/>
                </a:cubicBezTo>
                <a:cubicBezTo>
                  <a:pt x="5198703" y="4651007"/>
                  <a:pt x="5210034" y="4640095"/>
                  <a:pt x="5219268" y="4631281"/>
                </a:cubicBezTo>
                <a:cubicBezTo>
                  <a:pt x="5217169" y="4621209"/>
                  <a:pt x="5217169" y="4615333"/>
                  <a:pt x="5215071" y="4614074"/>
                </a:cubicBezTo>
                <a:cubicBezTo>
                  <a:pt x="5160091" y="4590151"/>
                  <a:pt x="5105112" y="4567069"/>
                  <a:pt x="5050552" y="4542727"/>
                </a:cubicBezTo>
                <a:cubicBezTo>
                  <a:pt x="5038381" y="4537271"/>
                  <a:pt x="5028309" y="4526778"/>
                  <a:pt x="5017397" y="4518385"/>
                </a:cubicBezTo>
                <a:cubicBezTo>
                  <a:pt x="5026630" y="4506634"/>
                  <a:pt x="5036283" y="4495302"/>
                  <a:pt x="5042158" y="4488167"/>
                </a:cubicBezTo>
                <a:cubicBezTo>
                  <a:pt x="4930520" y="4468861"/>
                  <a:pt x="4891070" y="4352187"/>
                  <a:pt x="4813427" y="4293011"/>
                </a:cubicBezTo>
                <a:cubicBezTo>
                  <a:pt x="4790344" y="4300985"/>
                  <a:pt x="4770619" y="4308120"/>
                  <a:pt x="4750893" y="4314835"/>
                </a:cubicBezTo>
                <a:cubicBezTo>
                  <a:pt x="4763904" y="4255659"/>
                  <a:pt x="4773556" y="4212431"/>
                  <a:pt x="4784888" y="4161228"/>
                </a:cubicBezTo>
                <a:cubicBezTo>
                  <a:pt x="4750893" y="4167524"/>
                  <a:pt x="4728650" y="4171301"/>
                  <a:pt x="4692976" y="4178016"/>
                </a:cubicBezTo>
                <a:cubicBezTo>
                  <a:pt x="4710183" y="4208653"/>
                  <a:pt x="4724872" y="4235514"/>
                  <a:pt x="4739981" y="4261954"/>
                </a:cubicBezTo>
                <a:cubicBezTo>
                  <a:pt x="4734945" y="4266151"/>
                  <a:pt x="4729909" y="4270348"/>
                  <a:pt x="4724872" y="4274964"/>
                </a:cubicBezTo>
                <a:cubicBezTo>
                  <a:pt x="4695494" y="4241809"/>
                  <a:pt x="4662758" y="4211172"/>
                  <a:pt x="4637157" y="4175498"/>
                </a:cubicBezTo>
                <a:cubicBezTo>
                  <a:pt x="4616172" y="4146119"/>
                  <a:pt x="4606939" y="4107088"/>
                  <a:pt x="4556157" y="4110865"/>
                </a:cubicBezTo>
                <a:cubicBezTo>
                  <a:pt x="4570007" y="4103731"/>
                  <a:pt x="4583856" y="4096176"/>
                  <a:pt x="4614494" y="4080228"/>
                </a:cubicBezTo>
                <a:cubicBezTo>
                  <a:pt x="4571685" y="4075192"/>
                  <a:pt x="4545245" y="4071834"/>
                  <a:pt x="4516706" y="4068057"/>
                </a:cubicBezTo>
                <a:cubicBezTo>
                  <a:pt x="4510411" y="4110446"/>
                  <a:pt x="4505375" y="4146539"/>
                  <a:pt x="4500338" y="4182213"/>
                </a:cubicBezTo>
                <a:cubicBezTo>
                  <a:pt x="4482711" y="4153254"/>
                  <a:pt x="4468022" y="4128912"/>
                  <a:pt x="4447457" y="4095337"/>
                </a:cubicBezTo>
                <a:cubicBezTo>
                  <a:pt x="4453753" y="4091140"/>
                  <a:pt x="4473898" y="4077710"/>
                  <a:pt x="4486908" y="4069316"/>
                </a:cubicBezTo>
                <a:cubicBezTo>
                  <a:pt x="4463406" y="4028606"/>
                  <a:pt x="4439483" y="3987476"/>
                  <a:pt x="4415561" y="3946347"/>
                </a:cubicBezTo>
                <a:cubicBezTo>
                  <a:pt x="4407167" y="3950544"/>
                  <a:pt x="4393317" y="3957678"/>
                  <a:pt x="4379468" y="3964813"/>
                </a:cubicBezTo>
                <a:cubicBezTo>
                  <a:pt x="4374011" y="3951383"/>
                  <a:pt x="4368555" y="3938373"/>
                  <a:pt x="4360161" y="3917388"/>
                </a:cubicBezTo>
                <a:cubicBezTo>
                  <a:pt x="4345053" y="3928720"/>
                  <a:pt x="4327426" y="3941730"/>
                  <a:pt x="4301825" y="3960616"/>
                </a:cubicBezTo>
                <a:cubicBezTo>
                  <a:pt x="4321970" y="3917808"/>
                  <a:pt x="4272446" y="3876678"/>
                  <a:pt x="4319452" y="3838486"/>
                </a:cubicBezTo>
                <a:cubicBezTo>
                  <a:pt x="4324488" y="3834289"/>
                  <a:pt x="4301405" y="3794839"/>
                  <a:pt x="4291332" y="3771756"/>
                </a:cubicBezTo>
                <a:cubicBezTo>
                  <a:pt x="4286296" y="3773015"/>
                  <a:pt x="4281260" y="3774274"/>
                  <a:pt x="4276224" y="3775113"/>
                </a:cubicBezTo>
                <a:cubicBezTo>
                  <a:pt x="4274965" y="3796098"/>
                  <a:pt x="4273286" y="3817502"/>
                  <a:pt x="4272027" y="3838486"/>
                </a:cubicBezTo>
                <a:cubicBezTo>
                  <a:pt x="4194384" y="3838906"/>
                  <a:pt x="4172560" y="3811626"/>
                  <a:pt x="4164166" y="3738600"/>
                </a:cubicBezTo>
                <a:cubicBezTo>
                  <a:pt x="4158290" y="3688657"/>
                  <a:pt x="4137726" y="3637455"/>
                  <a:pt x="4081068" y="3615211"/>
                </a:cubicBezTo>
                <a:cubicBezTo>
                  <a:pt x="4071834" y="3611434"/>
                  <a:pt x="4066798" y="3596745"/>
                  <a:pt x="4060083" y="3587092"/>
                </a:cubicBezTo>
                <a:cubicBezTo>
                  <a:pt x="4070995" y="3579957"/>
                  <a:pt x="4081907" y="3572823"/>
                  <a:pt x="4084005" y="3571564"/>
                </a:cubicBezTo>
                <a:cubicBezTo>
                  <a:pt x="4079809" y="3485947"/>
                  <a:pt x="4074352" y="3403687"/>
                  <a:pt x="4073093" y="3321428"/>
                </a:cubicBezTo>
                <a:cubicBezTo>
                  <a:pt x="4072674" y="3298345"/>
                  <a:pt x="4079809" y="3270646"/>
                  <a:pt x="4117581" y="3284495"/>
                </a:cubicBezTo>
                <a:cubicBezTo>
                  <a:pt x="4121778" y="3286174"/>
                  <a:pt x="4130591" y="3274003"/>
                  <a:pt x="4137306" y="3268547"/>
                </a:cubicBezTo>
                <a:cubicBezTo>
                  <a:pt x="4130591" y="3263091"/>
                  <a:pt x="4125135" y="3255117"/>
                  <a:pt x="4117581" y="3252599"/>
                </a:cubicBezTo>
                <a:cubicBezTo>
                  <a:pt x="4073093" y="3237490"/>
                  <a:pt x="4028606" y="3224060"/>
                  <a:pt x="3982440" y="3209371"/>
                </a:cubicBezTo>
                <a:cubicBezTo>
                  <a:pt x="3987057" y="3158169"/>
                  <a:pt x="3988316" y="3159008"/>
                  <a:pt x="4036161" y="3173697"/>
                </a:cubicBezTo>
                <a:cubicBezTo>
                  <a:pt x="4066798" y="3182931"/>
                  <a:pt x="4099534" y="3185449"/>
                  <a:pt x="4125555" y="3190065"/>
                </a:cubicBezTo>
                <a:cubicBezTo>
                  <a:pt x="4161648" y="3130469"/>
                  <a:pt x="4054627" y="3038557"/>
                  <a:pt x="4171301" y="3017572"/>
                </a:cubicBezTo>
                <a:cubicBezTo>
                  <a:pt x="4201938" y="2872779"/>
                  <a:pt x="4232156" y="2730924"/>
                  <a:pt x="4261954" y="2589069"/>
                </a:cubicBezTo>
                <a:cubicBezTo>
                  <a:pt x="4258597" y="2588229"/>
                  <a:pt x="4254819" y="2586970"/>
                  <a:pt x="4251462" y="2586131"/>
                </a:cubicBezTo>
                <a:cubicBezTo>
                  <a:pt x="4245166" y="2599981"/>
                  <a:pt x="4238452" y="2613830"/>
                  <a:pt x="4232996" y="2628100"/>
                </a:cubicBezTo>
                <a:cubicBezTo>
                  <a:pt x="4191446" y="2738479"/>
                  <a:pt x="4104990" y="2830810"/>
                  <a:pt x="4106249" y="2958816"/>
                </a:cubicBezTo>
                <a:cubicBezTo>
                  <a:pt x="4106669" y="3015894"/>
                  <a:pt x="4095757" y="3073391"/>
                  <a:pt x="4076871" y="3131728"/>
                </a:cubicBezTo>
                <a:cubicBezTo>
                  <a:pt x="4073933" y="3086402"/>
                  <a:pt x="4064700" y="3041075"/>
                  <a:pt x="4068896" y="2996588"/>
                </a:cubicBezTo>
                <a:cubicBezTo>
                  <a:pt x="4076871" y="2910551"/>
                  <a:pt x="4094917" y="2825354"/>
                  <a:pt x="4103731" y="2739318"/>
                </a:cubicBezTo>
                <a:cubicBezTo>
                  <a:pt x="4105829" y="2717074"/>
                  <a:pt x="4081907" y="2691893"/>
                  <a:pt x="4084845" y="2670489"/>
                </a:cubicBezTo>
                <a:cubicBezTo>
                  <a:pt x="4091140" y="2627680"/>
                  <a:pt x="4107928" y="2586131"/>
                  <a:pt x="4108347" y="2537447"/>
                </a:cubicBezTo>
                <a:cubicBezTo>
                  <a:pt x="4087783" y="2571861"/>
                  <a:pt x="4067637" y="2605857"/>
                  <a:pt x="4044974" y="2643629"/>
                </a:cubicBezTo>
                <a:cubicBezTo>
                  <a:pt x="4032383" y="2633136"/>
                  <a:pt x="4017275" y="2620965"/>
                  <a:pt x="4000907" y="2607535"/>
                </a:cubicBezTo>
                <a:cubicBezTo>
                  <a:pt x="3988736" y="2629359"/>
                  <a:pt x="3978243" y="2648665"/>
                  <a:pt x="3963974" y="2675105"/>
                </a:cubicBezTo>
                <a:cubicBezTo>
                  <a:pt x="3963974" y="2632297"/>
                  <a:pt x="3963974" y="2598302"/>
                  <a:pt x="3963974" y="2564727"/>
                </a:cubicBezTo>
                <a:cubicBezTo>
                  <a:pt x="3812466" y="2627261"/>
                  <a:pt x="3786025" y="2755686"/>
                  <a:pt x="3754129" y="2884111"/>
                </a:cubicBezTo>
                <a:cubicBezTo>
                  <a:pt x="3759165" y="2811085"/>
                  <a:pt x="3764201" y="2738479"/>
                  <a:pt x="3769238" y="2665452"/>
                </a:cubicBezTo>
                <a:cubicBezTo>
                  <a:pt x="3764621" y="2664613"/>
                  <a:pt x="3760424" y="2663774"/>
                  <a:pt x="3755808" y="2662934"/>
                </a:cubicBezTo>
                <a:cubicBezTo>
                  <a:pt x="3748673" y="2683499"/>
                  <a:pt x="3741119" y="2704064"/>
                  <a:pt x="3733984" y="2724629"/>
                </a:cubicBezTo>
                <a:cubicBezTo>
                  <a:pt x="3730206" y="2723789"/>
                  <a:pt x="3726429" y="2722950"/>
                  <a:pt x="3722652" y="2722111"/>
                </a:cubicBezTo>
                <a:cubicBezTo>
                  <a:pt x="3725590" y="2691054"/>
                  <a:pt x="3731046" y="2659996"/>
                  <a:pt x="3729787" y="2629359"/>
                </a:cubicBezTo>
                <a:cubicBezTo>
                  <a:pt x="3729367" y="2615929"/>
                  <a:pt x="3717196" y="2597463"/>
                  <a:pt x="3705025" y="2591167"/>
                </a:cubicBezTo>
                <a:cubicBezTo>
                  <a:pt x="3697890" y="2587390"/>
                  <a:pt x="3681103" y="2603758"/>
                  <a:pt x="3668092" y="2609214"/>
                </a:cubicBezTo>
                <a:cubicBezTo>
                  <a:pt x="3635776" y="2623903"/>
                  <a:pt x="3603460" y="2646986"/>
                  <a:pt x="3569885" y="2649504"/>
                </a:cubicBezTo>
                <a:cubicBezTo>
                  <a:pt x="3506092" y="2654121"/>
                  <a:pt x="3447335" y="2666712"/>
                  <a:pt x="3385641" y="2686437"/>
                </a:cubicBezTo>
                <a:cubicBezTo>
                  <a:pt x="3344091" y="2699447"/>
                  <a:pt x="3304641" y="2723789"/>
                  <a:pt x="3260573" y="2729665"/>
                </a:cubicBezTo>
                <a:cubicBezTo>
                  <a:pt x="3252179" y="2730924"/>
                  <a:pt x="3242946" y="2721691"/>
                  <a:pt x="3239589" y="2720012"/>
                </a:cubicBezTo>
                <a:cubicBezTo>
                  <a:pt x="3182091" y="2744774"/>
                  <a:pt x="3122915" y="2769955"/>
                  <a:pt x="3064158" y="2795137"/>
                </a:cubicBezTo>
                <a:cubicBezTo>
                  <a:pt x="3040236" y="2751069"/>
                  <a:pt x="3015894" y="2791359"/>
                  <a:pt x="2993231" y="2795976"/>
                </a:cubicBezTo>
                <a:cubicBezTo>
                  <a:pt x="2889987" y="2815702"/>
                  <a:pt x="2804370" y="2867323"/>
                  <a:pt x="2717074" y="2926920"/>
                </a:cubicBezTo>
                <a:cubicBezTo>
                  <a:pt x="2589908" y="3014215"/>
                  <a:pt x="2449732" y="3083883"/>
                  <a:pt x="2312073" y="3155651"/>
                </a:cubicBezTo>
                <a:cubicBezTo>
                  <a:pt x="2185747" y="3221542"/>
                  <a:pt x="2165601" y="3261412"/>
                  <a:pt x="2210089" y="3397812"/>
                </a:cubicBezTo>
                <a:cubicBezTo>
                  <a:pt x="2213866" y="3409143"/>
                  <a:pt x="2222679" y="3421314"/>
                  <a:pt x="2221420" y="3431807"/>
                </a:cubicBezTo>
                <a:cubicBezTo>
                  <a:pt x="2217223" y="3461605"/>
                  <a:pt x="2209249" y="3490983"/>
                  <a:pt x="2202534" y="3520361"/>
                </a:cubicBezTo>
                <a:cubicBezTo>
                  <a:pt x="2172736" y="3509449"/>
                  <a:pt x="2142518" y="3499377"/>
                  <a:pt x="2113560" y="3487206"/>
                </a:cubicBezTo>
                <a:cubicBezTo>
                  <a:pt x="2100969" y="3481750"/>
                  <a:pt x="2090477" y="3471677"/>
                  <a:pt x="2080824" y="3464962"/>
                </a:cubicBezTo>
                <a:cubicBezTo>
                  <a:pt x="2074529" y="3469579"/>
                  <a:pt x="2072011" y="3470838"/>
                  <a:pt x="2071591" y="3472097"/>
                </a:cubicBezTo>
                <a:cubicBezTo>
                  <a:pt x="2064876" y="3583315"/>
                  <a:pt x="2056902" y="3587932"/>
                  <a:pt x="1951140" y="3534211"/>
                </a:cubicBezTo>
                <a:cubicBezTo>
                  <a:pt x="1906653" y="3511548"/>
                  <a:pt x="1863844" y="3484688"/>
                  <a:pt x="1809704" y="3453631"/>
                </a:cubicBezTo>
                <a:cubicBezTo>
                  <a:pt x="1813481" y="3483009"/>
                  <a:pt x="1815580" y="3498118"/>
                  <a:pt x="1818518" y="3521201"/>
                </a:cubicBezTo>
                <a:cubicBezTo>
                  <a:pt x="1780326" y="3500636"/>
                  <a:pt x="1744232" y="3485947"/>
                  <a:pt x="1713595" y="3464123"/>
                </a:cubicBezTo>
                <a:cubicBezTo>
                  <a:pt x="1647284" y="3416278"/>
                  <a:pt x="1583491" y="3364656"/>
                  <a:pt x="1518019" y="3315553"/>
                </a:cubicBezTo>
                <a:cubicBezTo>
                  <a:pt x="1510045" y="3309677"/>
                  <a:pt x="1487802" y="3307998"/>
                  <a:pt x="1487382" y="3309677"/>
                </a:cubicBezTo>
                <a:cubicBezTo>
                  <a:pt x="1481087" y="3328563"/>
                  <a:pt x="1477309" y="3348708"/>
                  <a:pt x="1469335" y="3387319"/>
                </a:cubicBezTo>
                <a:cubicBezTo>
                  <a:pt x="1427786" y="3350807"/>
                  <a:pt x="1378263" y="3325205"/>
                  <a:pt x="1357698" y="3285335"/>
                </a:cubicBezTo>
                <a:cubicBezTo>
                  <a:pt x="1332516" y="3237070"/>
                  <a:pt x="1303138" y="3210210"/>
                  <a:pt x="1252775" y="3197620"/>
                </a:cubicBezTo>
                <a:cubicBezTo>
                  <a:pt x="1235988" y="3193423"/>
                  <a:pt x="1222138" y="3176635"/>
                  <a:pt x="1207029" y="3165723"/>
                </a:cubicBezTo>
                <a:cubicBezTo>
                  <a:pt x="1181848" y="3147676"/>
                  <a:pt x="1158765" y="3123754"/>
                  <a:pt x="1130645" y="3114101"/>
                </a:cubicBezTo>
                <a:cubicBezTo>
                  <a:pt x="1081961" y="3096894"/>
                  <a:pt x="1044189" y="3074650"/>
                  <a:pt x="1039992" y="3016733"/>
                </a:cubicBezTo>
                <a:cubicBezTo>
                  <a:pt x="1028661" y="3018832"/>
                  <a:pt x="1013972" y="3026386"/>
                  <a:pt x="1007256" y="3021769"/>
                </a:cubicBezTo>
                <a:cubicBezTo>
                  <a:pt x="943044" y="2976443"/>
                  <a:pt x="880510" y="2929018"/>
                  <a:pt x="820494" y="2874878"/>
                </a:cubicBezTo>
                <a:cubicBezTo>
                  <a:pt x="838541" y="2879914"/>
                  <a:pt x="856588" y="2884950"/>
                  <a:pt x="880090" y="2891665"/>
                </a:cubicBezTo>
                <a:cubicBezTo>
                  <a:pt x="885127" y="2810665"/>
                  <a:pt x="743271" y="2849696"/>
                  <a:pt x="785660" y="2748131"/>
                </a:cubicBezTo>
                <a:cubicBezTo>
                  <a:pt x="778525" y="2749390"/>
                  <a:pt x="771391" y="2750650"/>
                  <a:pt x="763836" y="2751909"/>
                </a:cubicBezTo>
                <a:cubicBezTo>
                  <a:pt x="756701" y="2769536"/>
                  <a:pt x="749567" y="2787162"/>
                  <a:pt x="735717" y="2821997"/>
                </a:cubicBezTo>
                <a:cubicBezTo>
                  <a:pt x="716831" y="2770795"/>
                  <a:pt x="702142" y="2731344"/>
                  <a:pt x="687872" y="2693152"/>
                </a:cubicBezTo>
                <a:cubicBezTo>
                  <a:pt x="668147" y="2685178"/>
                  <a:pt x="642546" y="2667131"/>
                  <a:pt x="615686" y="2665033"/>
                </a:cubicBezTo>
                <a:cubicBezTo>
                  <a:pt x="544758" y="2659996"/>
                  <a:pt x="609810" y="2607116"/>
                  <a:pt x="580432" y="2585711"/>
                </a:cubicBezTo>
                <a:cubicBezTo>
                  <a:pt x="567841" y="2599141"/>
                  <a:pt x="553991" y="2613830"/>
                  <a:pt x="543079" y="2625162"/>
                </a:cubicBezTo>
                <a:cubicBezTo>
                  <a:pt x="477607" y="2553395"/>
                  <a:pt x="411296" y="2479530"/>
                  <a:pt x="342887" y="2406923"/>
                </a:cubicBezTo>
                <a:cubicBezTo>
                  <a:pt x="326099" y="2389296"/>
                  <a:pt x="305115" y="2374187"/>
                  <a:pt x="283291" y="2362016"/>
                </a:cubicBezTo>
                <a:cubicBezTo>
                  <a:pt x="251394" y="2344389"/>
                  <a:pt x="222856" y="2321726"/>
                  <a:pt x="237545" y="2283954"/>
                </a:cubicBezTo>
                <a:cubicBezTo>
                  <a:pt x="248037" y="2256674"/>
                  <a:pt x="274897" y="2235690"/>
                  <a:pt x="295462" y="2210928"/>
                </a:cubicBezTo>
                <a:cubicBezTo>
                  <a:pt x="268602" y="2200016"/>
                  <a:pt x="227052" y="2183228"/>
                  <a:pt x="180886" y="2164762"/>
                </a:cubicBezTo>
                <a:cubicBezTo>
                  <a:pt x="169555" y="2188684"/>
                  <a:pt x="140177" y="2211348"/>
                  <a:pt x="190959" y="2228975"/>
                </a:cubicBezTo>
                <a:cubicBezTo>
                  <a:pt x="198513" y="2231493"/>
                  <a:pt x="200612" y="2248700"/>
                  <a:pt x="205648" y="2258773"/>
                </a:cubicBezTo>
                <a:cubicBezTo>
                  <a:pt x="194317" y="2258353"/>
                  <a:pt x="176690" y="2262550"/>
                  <a:pt x="172493" y="2256674"/>
                </a:cubicBezTo>
                <a:cubicBezTo>
                  <a:pt x="153607" y="2231073"/>
                  <a:pt x="133881" y="2204633"/>
                  <a:pt x="122550" y="2175254"/>
                </a:cubicBezTo>
                <a:cubicBezTo>
                  <a:pt x="99467" y="2114819"/>
                  <a:pt x="81840" y="2051865"/>
                  <a:pt x="0" y="2025005"/>
                </a:cubicBezTo>
                <a:cubicBezTo>
                  <a:pt x="95270" y="2001083"/>
                  <a:pt x="150249" y="1943166"/>
                  <a:pt x="172912" y="1833207"/>
                </a:cubicBezTo>
                <a:cubicBezTo>
                  <a:pt x="193897" y="1853352"/>
                  <a:pt x="207327" y="1875595"/>
                  <a:pt x="225793" y="1882310"/>
                </a:cubicBezTo>
                <a:cubicBezTo>
                  <a:pt x="284970" y="1902875"/>
                  <a:pt x="342887" y="1933932"/>
                  <a:pt x="410037" y="1906652"/>
                </a:cubicBezTo>
                <a:cubicBezTo>
                  <a:pt x="541400" y="1852932"/>
                  <a:pt x="672763" y="1799212"/>
                  <a:pt x="805805" y="1749269"/>
                </a:cubicBezTo>
                <a:cubicBezTo>
                  <a:pt x="980396" y="1683377"/>
                  <a:pt x="1157086" y="1623362"/>
                  <a:pt x="1330838" y="1556211"/>
                </a:cubicBezTo>
                <a:cubicBezTo>
                  <a:pt x="1434081" y="1516341"/>
                  <a:pt x="1533128" y="1465978"/>
                  <a:pt x="1634693" y="1421910"/>
                </a:cubicBezTo>
                <a:cubicBezTo>
                  <a:pt x="1685896" y="1399667"/>
                  <a:pt x="1737937" y="1379941"/>
                  <a:pt x="1790818" y="1358537"/>
                </a:cubicBezTo>
                <a:cubicBezTo>
                  <a:pt x="1802989" y="1373226"/>
                  <a:pt x="1816000" y="1389175"/>
                  <a:pt x="1829010" y="1404703"/>
                </a:cubicBezTo>
                <a:cubicBezTo>
                  <a:pt x="1842440" y="1390014"/>
                  <a:pt x="1855031" y="1374066"/>
                  <a:pt x="1870140" y="1360636"/>
                </a:cubicBezTo>
                <a:cubicBezTo>
                  <a:pt x="1883570" y="1348884"/>
                  <a:pt x="1899938" y="1339651"/>
                  <a:pt x="1917984" y="1327060"/>
                </a:cubicBezTo>
                <a:cubicBezTo>
                  <a:pt x="1925119" y="1348465"/>
                  <a:pt x="1930155" y="1363154"/>
                  <a:pt x="1934352" y="1375744"/>
                </a:cubicBezTo>
                <a:cubicBezTo>
                  <a:pt x="1908751" y="1399247"/>
                  <a:pt x="1884829" y="1420651"/>
                  <a:pt x="1861326" y="1442475"/>
                </a:cubicBezTo>
                <a:cubicBezTo>
                  <a:pt x="1957435" y="1456325"/>
                  <a:pt x="2009896" y="1388335"/>
                  <a:pt x="2074529" y="1339651"/>
                </a:cubicBezTo>
                <a:cubicBezTo>
                  <a:pt x="2063617" y="1341330"/>
                  <a:pt x="2052285" y="1343428"/>
                  <a:pt x="2043052" y="1344687"/>
                </a:cubicBezTo>
                <a:cubicBezTo>
                  <a:pt x="2040953" y="1320765"/>
                  <a:pt x="2038855" y="1298102"/>
                  <a:pt x="2035497" y="1260330"/>
                </a:cubicBezTo>
                <a:cubicBezTo>
                  <a:pt x="2061099" y="1267884"/>
                  <a:pt x="2087119" y="1275438"/>
                  <a:pt x="2108104" y="1281314"/>
                </a:cubicBezTo>
                <a:cubicBezTo>
                  <a:pt x="2223099" y="1212065"/>
                  <a:pt x="2342711" y="1140298"/>
                  <a:pt x="2461483" y="1066433"/>
                </a:cubicBezTo>
                <a:cubicBezTo>
                  <a:pt x="2477012" y="1056780"/>
                  <a:pt x="2483307" y="1032018"/>
                  <a:pt x="2499255" y="1022785"/>
                </a:cubicBezTo>
                <a:cubicBezTo>
                  <a:pt x="2512685" y="1014811"/>
                  <a:pt x="2535768" y="1023624"/>
                  <a:pt x="2550038" y="1016490"/>
                </a:cubicBezTo>
                <a:cubicBezTo>
                  <a:pt x="2601240" y="989629"/>
                  <a:pt x="2649085" y="956894"/>
                  <a:pt x="2700287" y="930453"/>
                </a:cubicBezTo>
                <a:cubicBezTo>
                  <a:pt x="2902997" y="826370"/>
                  <a:pt x="3105707" y="721447"/>
                  <a:pt x="3310516" y="621141"/>
                </a:cubicBezTo>
                <a:cubicBezTo>
                  <a:pt x="3515325" y="520836"/>
                  <a:pt x="3720554" y="420530"/>
                  <a:pt x="3929979" y="329457"/>
                </a:cubicBezTo>
                <a:cubicBezTo>
                  <a:pt x="4064280" y="271120"/>
                  <a:pt x="4205716" y="228311"/>
                  <a:pt x="4344633" y="180467"/>
                </a:cubicBezTo>
                <a:cubicBezTo>
                  <a:pt x="4426053" y="152348"/>
                  <a:pt x="4508312" y="127586"/>
                  <a:pt x="4590152" y="101145"/>
                </a:cubicBezTo>
                <a:cubicBezTo>
                  <a:pt x="4606100" y="96109"/>
                  <a:pt x="4622048" y="91073"/>
                  <a:pt x="4646390" y="83518"/>
                </a:cubicBezTo>
                <a:cubicBezTo>
                  <a:pt x="4612396" y="136819"/>
                  <a:pt x="4544406" y="171234"/>
                  <a:pt x="4498659" y="165358"/>
                </a:cubicBezTo>
                <a:cubicBezTo>
                  <a:pt x="4491944" y="164519"/>
                  <a:pt x="4478934" y="165358"/>
                  <a:pt x="4478514" y="167037"/>
                </a:cubicBezTo>
                <a:cubicBezTo>
                  <a:pt x="4465504" y="228731"/>
                  <a:pt x="4403809" y="217819"/>
                  <a:pt x="4373592" y="216980"/>
                </a:cubicBezTo>
                <a:cubicBezTo>
                  <a:pt x="4305182" y="214881"/>
                  <a:pt x="4254400" y="241742"/>
                  <a:pt x="4199001" y="272379"/>
                </a:cubicBezTo>
                <a:cubicBezTo>
                  <a:pt x="4137306" y="306374"/>
                  <a:pt x="4070995" y="331555"/>
                  <a:pt x="4006363" y="360514"/>
                </a:cubicBezTo>
                <a:cubicBezTo>
                  <a:pt x="3856953" y="427664"/>
                  <a:pt x="3706704" y="492716"/>
                  <a:pt x="3558553" y="562385"/>
                </a:cubicBezTo>
                <a:cubicBezTo>
                  <a:pt x="3383962" y="644644"/>
                  <a:pt x="3211469" y="730261"/>
                  <a:pt x="3038137" y="815458"/>
                </a:cubicBezTo>
                <a:cubicBezTo>
                  <a:pt x="3021769" y="823432"/>
                  <a:pt x="3007500" y="835603"/>
                  <a:pt x="2996168" y="854909"/>
                </a:cubicBezTo>
                <a:cubicBezTo>
                  <a:pt x="3032682" y="839380"/>
                  <a:pt x="3069614" y="823432"/>
                  <a:pt x="3106127" y="808323"/>
                </a:cubicBezTo>
                <a:cubicBezTo>
                  <a:pt x="3161526" y="785240"/>
                  <a:pt x="3215247" y="756701"/>
                  <a:pt x="3272325" y="740333"/>
                </a:cubicBezTo>
                <a:cubicBezTo>
                  <a:pt x="3388579" y="707178"/>
                  <a:pt x="3506512" y="678639"/>
                  <a:pt x="3624445" y="651359"/>
                </a:cubicBezTo>
                <a:cubicBezTo>
                  <a:pt x="3692434" y="635411"/>
                  <a:pt x="3761264" y="625758"/>
                  <a:pt x="3830093" y="612328"/>
                </a:cubicBezTo>
                <a:cubicBezTo>
                  <a:pt x="3839746" y="610230"/>
                  <a:pt x="3853176" y="606872"/>
                  <a:pt x="3857792" y="599318"/>
                </a:cubicBezTo>
                <a:cubicBezTo>
                  <a:pt x="3875839" y="569939"/>
                  <a:pt x="3913192" y="563224"/>
                  <a:pt x="3930819" y="545178"/>
                </a:cubicBezTo>
                <a:cubicBezTo>
                  <a:pt x="3982021" y="492716"/>
                  <a:pt x="4041197" y="507405"/>
                  <a:pt x="4094498" y="512861"/>
                </a:cubicBezTo>
                <a:cubicBezTo>
                  <a:pt x="4219565" y="525872"/>
                  <a:pt x="4325327" y="480126"/>
                  <a:pt x="4428152" y="421789"/>
                </a:cubicBezTo>
                <a:cubicBezTo>
                  <a:pt x="4448716" y="410037"/>
                  <a:pt x="4460048" y="381918"/>
                  <a:pt x="4481032" y="370586"/>
                </a:cubicBezTo>
                <a:cubicBezTo>
                  <a:pt x="4506214" y="357156"/>
                  <a:pt x="4536431" y="354219"/>
                  <a:pt x="4566230" y="345825"/>
                </a:cubicBezTo>
                <a:cubicBezTo>
                  <a:pt x="4557416" y="418851"/>
                  <a:pt x="4499079" y="370167"/>
                  <a:pt x="4465084" y="392410"/>
                </a:cubicBezTo>
                <a:cubicBezTo>
                  <a:pt x="4478934" y="397027"/>
                  <a:pt x="4489007" y="400384"/>
                  <a:pt x="4505375" y="405840"/>
                </a:cubicBezTo>
                <a:cubicBezTo>
                  <a:pt x="4478514" y="423467"/>
                  <a:pt x="4455431" y="438996"/>
                  <a:pt x="4424794" y="458721"/>
                </a:cubicBezTo>
                <a:cubicBezTo>
                  <a:pt x="4489846" y="453685"/>
                  <a:pt x="4539789" y="503628"/>
                  <a:pt x="4609877" y="457462"/>
                </a:cubicBezTo>
                <a:cubicBezTo>
                  <a:pt x="4656043" y="427245"/>
                  <a:pt x="4731168" y="441094"/>
                  <a:pt x="4793702" y="436478"/>
                </a:cubicBezTo>
                <a:cubicBezTo>
                  <a:pt x="4832313" y="433540"/>
                  <a:pt x="4878479" y="441514"/>
                  <a:pt x="4862111" y="375203"/>
                </a:cubicBezTo>
                <a:cubicBezTo>
                  <a:pt x="4850360" y="381498"/>
                  <a:pt x="4840287" y="386535"/>
                  <a:pt x="4825598" y="394509"/>
                </a:cubicBezTo>
                <a:cubicBezTo>
                  <a:pt x="4827277" y="371006"/>
                  <a:pt x="4828536" y="352120"/>
                  <a:pt x="4829795" y="333654"/>
                </a:cubicBezTo>
                <a:lnTo>
                  <a:pt x="4828116" y="335332"/>
                </a:lnTo>
                <a:cubicBezTo>
                  <a:pt x="4848261" y="340369"/>
                  <a:pt x="4868407" y="344985"/>
                  <a:pt x="4898205" y="352120"/>
                </a:cubicBezTo>
                <a:cubicBezTo>
                  <a:pt x="4896526" y="325260"/>
                  <a:pt x="4895266" y="298400"/>
                  <a:pt x="4892329" y="271540"/>
                </a:cubicBezTo>
                <a:cubicBezTo>
                  <a:pt x="4888551" y="234187"/>
                  <a:pt x="4902821" y="225793"/>
                  <a:pt x="4937235" y="243840"/>
                </a:cubicBezTo>
                <a:cubicBezTo>
                  <a:pt x="4939334" y="227472"/>
                  <a:pt x="4941432" y="211944"/>
                  <a:pt x="4946049" y="178368"/>
                </a:cubicBezTo>
                <a:cubicBezTo>
                  <a:pt x="4954443" y="211944"/>
                  <a:pt x="4958220" y="227472"/>
                  <a:pt x="4962417" y="243420"/>
                </a:cubicBezTo>
                <a:cubicBezTo>
                  <a:pt x="4969971" y="242161"/>
                  <a:pt x="4977106" y="240482"/>
                  <a:pt x="4984661" y="239223"/>
                </a:cubicBezTo>
                <a:cubicBezTo>
                  <a:pt x="4973749" y="188021"/>
                  <a:pt x="4973749" y="129265"/>
                  <a:pt x="4946469" y="88555"/>
                </a:cubicBezTo>
                <a:cubicBezTo>
                  <a:pt x="4933459" y="69249"/>
                  <a:pt x="4869665" y="83099"/>
                  <a:pt x="4828536" y="83518"/>
                </a:cubicBezTo>
                <a:cubicBezTo>
                  <a:pt x="4812168" y="83518"/>
                  <a:pt x="4795800" y="87296"/>
                  <a:pt x="4771878" y="89814"/>
                </a:cubicBezTo>
                <a:cubicBezTo>
                  <a:pt x="4779432" y="52881"/>
                  <a:pt x="4785308" y="26440"/>
                  <a:pt x="4790764" y="0"/>
                </a:cubicBezTo>
                <a:cubicBezTo>
                  <a:pt x="4797059" y="1259"/>
                  <a:pt x="4803774" y="2098"/>
                  <a:pt x="4810070" y="3358"/>
                </a:cubicBezTo>
                <a:cubicBezTo>
                  <a:pt x="4808810" y="19306"/>
                  <a:pt x="4807552" y="35254"/>
                  <a:pt x="4805873" y="54560"/>
                </a:cubicBezTo>
                <a:cubicBezTo>
                  <a:pt x="4823919" y="56238"/>
                  <a:pt x="4842386" y="57917"/>
                  <a:pt x="4876380" y="61275"/>
                </a:cubicBezTo>
                <a:cubicBezTo>
                  <a:pt x="4852878" y="42389"/>
                  <a:pt x="4841127" y="33156"/>
                  <a:pt x="4829375" y="23503"/>
                </a:cubicBezTo>
                <a:cubicBezTo>
                  <a:pt x="4908697" y="27700"/>
                  <a:pt x="4980883" y="44907"/>
                  <a:pt x="5050132" y="101145"/>
                </a:cubicBezTo>
                <a:cubicBezTo>
                  <a:pt x="5074474" y="91073"/>
                  <a:pt x="5114765" y="56658"/>
                  <a:pt x="5122739" y="139757"/>
                </a:cubicBezTo>
                <a:cubicBezTo>
                  <a:pt x="5125676" y="170814"/>
                  <a:pt x="5178138" y="196415"/>
                  <a:pt x="5205837" y="226633"/>
                </a:cubicBezTo>
                <a:cubicBezTo>
                  <a:pt x="5218008" y="239643"/>
                  <a:pt x="5223884" y="258529"/>
                  <a:pt x="5233537" y="274058"/>
                </a:cubicBezTo>
                <a:cubicBezTo>
                  <a:pt x="5238573" y="281612"/>
                  <a:pt x="5246128" y="287907"/>
                  <a:pt x="5252423" y="294623"/>
                </a:cubicBezTo>
                <a:cubicBezTo>
                  <a:pt x="5261656" y="283711"/>
                  <a:pt x="5271309" y="272379"/>
                  <a:pt x="5283480" y="258109"/>
                </a:cubicBezTo>
                <a:cubicBezTo>
                  <a:pt x="5328387" y="289586"/>
                  <a:pt x="5408967" y="276156"/>
                  <a:pt x="5413584" y="352959"/>
                </a:cubicBezTo>
                <a:cubicBezTo>
                  <a:pt x="5463527" y="363452"/>
                  <a:pt x="5508014" y="372265"/>
                  <a:pt x="5560895" y="383597"/>
                </a:cubicBezTo>
                <a:cubicBezTo>
                  <a:pt x="5537813" y="399965"/>
                  <a:pt x="5525222" y="408778"/>
                  <a:pt x="5512631" y="417592"/>
                </a:cubicBezTo>
                <a:cubicBezTo>
                  <a:pt x="5525222" y="428084"/>
                  <a:pt x="5537392" y="438157"/>
                  <a:pt x="5549983" y="449069"/>
                </a:cubicBezTo>
                <a:cubicBezTo>
                  <a:pt x="5559217" y="426405"/>
                  <a:pt x="5568450" y="434379"/>
                  <a:pt x="5586916" y="437737"/>
                </a:cubicBezTo>
                <a:cubicBezTo>
                  <a:pt x="5624688" y="444452"/>
                  <a:pt x="5655745" y="449488"/>
                  <a:pt x="5655326" y="501530"/>
                </a:cubicBezTo>
                <a:cubicBezTo>
                  <a:pt x="5639797" y="498592"/>
                  <a:pt x="5625108" y="496074"/>
                  <a:pt x="5607481" y="493136"/>
                </a:cubicBezTo>
                <a:cubicBezTo>
                  <a:pt x="5604543" y="499431"/>
                  <a:pt x="5596149" y="509504"/>
                  <a:pt x="5598247" y="513281"/>
                </a:cubicBezTo>
                <a:cubicBezTo>
                  <a:pt x="5619652" y="553152"/>
                  <a:pt x="5643155" y="591763"/>
                  <a:pt x="5664559" y="629116"/>
                </a:cubicBezTo>
                <a:cubicBezTo>
                  <a:pt x="5681346" y="598059"/>
                  <a:pt x="5688481" y="565323"/>
                  <a:pt x="5704429" y="560286"/>
                </a:cubicBezTo>
                <a:cubicBezTo>
                  <a:pt x="5732968" y="550634"/>
                  <a:pt x="5767383" y="557768"/>
                  <a:pt x="5798020" y="557768"/>
                </a:cubicBezTo>
                <a:cubicBezTo>
                  <a:pt x="5786688" y="579592"/>
                  <a:pt x="5773259" y="593022"/>
                  <a:pt x="5776196" y="601836"/>
                </a:cubicBezTo>
                <a:cubicBezTo>
                  <a:pt x="5781652" y="619463"/>
                  <a:pt x="5792145" y="642126"/>
                  <a:pt x="5806414" y="648421"/>
                </a:cubicBezTo>
                <a:cubicBezTo>
                  <a:pt x="5862233" y="673603"/>
                  <a:pt x="5936518" y="661851"/>
                  <a:pt x="5968415" y="733618"/>
                </a:cubicBezTo>
                <a:cubicBezTo>
                  <a:pt x="5969254" y="735717"/>
                  <a:pt x="5980166" y="735717"/>
                  <a:pt x="5984362" y="733199"/>
                </a:cubicBezTo>
                <a:cubicBezTo>
                  <a:pt x="6036824" y="701722"/>
                  <a:pt x="6072917" y="741593"/>
                  <a:pt x="6114887" y="754183"/>
                </a:cubicBezTo>
                <a:cubicBezTo>
                  <a:pt x="6114466" y="759639"/>
                  <a:pt x="6114047" y="765095"/>
                  <a:pt x="6114047" y="770551"/>
                </a:cubicBezTo>
                <a:cubicBezTo>
                  <a:pt x="6098518" y="771391"/>
                  <a:pt x="6082990" y="772230"/>
                  <a:pt x="6056549" y="773489"/>
                </a:cubicBezTo>
                <a:cubicBezTo>
                  <a:pt x="6080472" y="826370"/>
                  <a:pt x="6103555" y="876733"/>
                  <a:pt x="6125379" y="925417"/>
                </a:cubicBezTo>
                <a:cubicBezTo>
                  <a:pt x="6154757" y="892681"/>
                  <a:pt x="6216032" y="908210"/>
                  <a:pt x="6289058" y="985852"/>
                </a:cubicBezTo>
                <a:cubicBezTo>
                  <a:pt x="6234078" y="954375"/>
                  <a:pt x="6211415" y="968645"/>
                  <a:pt x="6210995" y="1018588"/>
                </a:cubicBezTo>
                <a:cubicBezTo>
                  <a:pt x="6192529" y="999702"/>
                  <a:pt x="6178679" y="985433"/>
                  <a:pt x="6164829" y="971163"/>
                </a:cubicBezTo>
                <a:cubicBezTo>
                  <a:pt x="6149720" y="988370"/>
                  <a:pt x="6134612" y="1005578"/>
                  <a:pt x="6116145" y="1026562"/>
                </a:cubicBezTo>
                <a:cubicBezTo>
                  <a:pt x="6169026" y="1046707"/>
                  <a:pt x="6212254" y="1063075"/>
                  <a:pt x="6255483" y="1079443"/>
                </a:cubicBezTo>
                <a:cubicBezTo>
                  <a:pt x="6199664" y="1095391"/>
                  <a:pt x="6177840" y="1129806"/>
                  <a:pt x="6197985" y="1190661"/>
                </a:cubicBezTo>
                <a:cubicBezTo>
                  <a:pt x="6217711" y="1194438"/>
                  <a:pt x="6239954" y="1201573"/>
                  <a:pt x="6261778" y="1201153"/>
                </a:cubicBezTo>
                <a:cubicBezTo>
                  <a:pt x="6278566" y="1200734"/>
                  <a:pt x="6307944" y="1193179"/>
                  <a:pt x="6309203" y="1184785"/>
                </a:cubicBezTo>
                <a:cubicBezTo>
                  <a:pt x="6312141" y="1167158"/>
                  <a:pt x="6303747" y="1145754"/>
                  <a:pt x="6294094" y="1128547"/>
                </a:cubicBezTo>
                <a:cubicBezTo>
                  <a:pt x="6283602" y="1109661"/>
                  <a:pt x="6267234" y="1094552"/>
                  <a:pt x="6253384" y="1077764"/>
                </a:cubicBezTo>
                <a:cubicBezTo>
                  <a:pt x="6276887" y="1097490"/>
                  <a:pt x="6300809" y="1117215"/>
                  <a:pt x="6324312" y="1136941"/>
                </a:cubicBezTo>
                <a:cubicBezTo>
                  <a:pt x="6359985" y="1166739"/>
                  <a:pt x="6326830" y="1190661"/>
                  <a:pt x="6320535" y="1219200"/>
                </a:cubicBezTo>
                <a:cubicBezTo>
                  <a:pt x="6310882" y="1264527"/>
                  <a:pt x="6312141" y="1311952"/>
                  <a:pt x="6308364" y="1358537"/>
                </a:cubicBezTo>
                <a:cubicBezTo>
                  <a:pt x="6315918" y="1359377"/>
                  <a:pt x="6323472" y="1360216"/>
                  <a:pt x="6331027" y="1361055"/>
                </a:cubicBezTo>
                <a:cubicBezTo>
                  <a:pt x="6338161" y="1316568"/>
                  <a:pt x="6344876" y="1271661"/>
                  <a:pt x="6353270" y="1218780"/>
                </a:cubicBezTo>
                <a:cubicBezTo>
                  <a:pt x="6375934" y="1276698"/>
                  <a:pt x="6396079" y="1328739"/>
                  <a:pt x="6416643" y="1380781"/>
                </a:cubicBezTo>
                <a:cubicBezTo>
                  <a:pt x="6422939" y="1380361"/>
                  <a:pt x="6429234" y="1379941"/>
                  <a:pt x="6435110" y="1379522"/>
                </a:cubicBezTo>
                <a:cubicBezTo>
                  <a:pt x="6442664" y="1322024"/>
                  <a:pt x="6450639" y="1264527"/>
                  <a:pt x="6459872" y="1194858"/>
                </a:cubicBezTo>
                <a:cubicBezTo>
                  <a:pt x="6506877" y="1293485"/>
                  <a:pt x="6506877" y="1293485"/>
                  <a:pt x="6456514" y="1476050"/>
                </a:cubicBezTo>
                <a:cubicBezTo>
                  <a:pt x="6481695" y="1439537"/>
                  <a:pt x="6497644" y="1416454"/>
                  <a:pt x="6515271" y="1390853"/>
                </a:cubicBezTo>
                <a:cubicBezTo>
                  <a:pt x="6521146" y="1403444"/>
                  <a:pt x="6527442" y="1416454"/>
                  <a:pt x="6534996" y="1431983"/>
                </a:cubicBezTo>
                <a:cubicBezTo>
                  <a:pt x="6545489" y="1420651"/>
                  <a:pt x="6555141" y="1410579"/>
                  <a:pt x="6564794" y="1400506"/>
                </a:cubicBezTo>
                <a:cubicBezTo>
                  <a:pt x="6569411" y="1401346"/>
                  <a:pt x="6573608" y="1401765"/>
                  <a:pt x="6578224" y="1402605"/>
                </a:cubicBezTo>
                <a:cubicBezTo>
                  <a:pt x="6575286" y="1424428"/>
                  <a:pt x="6571509" y="1446252"/>
                  <a:pt x="6570250" y="1468076"/>
                </a:cubicBezTo>
                <a:cubicBezTo>
                  <a:pt x="6568991" y="1491999"/>
                  <a:pt x="6569830" y="1516341"/>
                  <a:pt x="6569830" y="1529771"/>
                </a:cubicBezTo>
                <a:cubicBezTo>
                  <a:pt x="6601307" y="1526413"/>
                  <a:pt x="6634463" y="1513403"/>
                  <a:pt x="6652929" y="1524315"/>
                </a:cubicBezTo>
                <a:cubicBezTo>
                  <a:pt x="6669297" y="1533968"/>
                  <a:pt x="6676851" y="1571320"/>
                  <a:pt x="6676012" y="1595662"/>
                </a:cubicBezTo>
                <a:cubicBezTo>
                  <a:pt x="6673074" y="1667009"/>
                  <a:pt x="6665100" y="1738357"/>
                  <a:pt x="6655867" y="1808865"/>
                </a:cubicBezTo>
                <a:cubicBezTo>
                  <a:pt x="6653768" y="1825652"/>
                  <a:pt x="6638240" y="1840761"/>
                  <a:pt x="6629427" y="1857129"/>
                </a:cubicBezTo>
                <a:cubicBezTo>
                  <a:pt x="6584940" y="1938549"/>
                  <a:pt x="6540452" y="2020389"/>
                  <a:pt x="6504778" y="2112301"/>
                </a:cubicBezTo>
                <a:cubicBezTo>
                  <a:pt x="6615157" y="2057321"/>
                  <a:pt x="6725116" y="2002342"/>
                  <a:pt x="6833816" y="1948202"/>
                </a:cubicBezTo>
                <a:cubicBezTo>
                  <a:pt x="6834235" y="1985135"/>
                  <a:pt x="6810313" y="2007378"/>
                  <a:pt x="6762888" y="2027943"/>
                </a:cubicBezTo>
                <a:cubicBezTo>
                  <a:pt x="6720499" y="2046409"/>
                  <a:pt x="6681468" y="2072850"/>
                  <a:pt x="6642437" y="2098031"/>
                </a:cubicBezTo>
                <a:cubicBezTo>
                  <a:pt x="6637401" y="2100969"/>
                  <a:pt x="6644955" y="2119436"/>
                  <a:pt x="6640758" y="2128249"/>
                </a:cubicBezTo>
                <a:cubicBezTo>
                  <a:pt x="6632364" y="2147135"/>
                  <a:pt x="6622292" y="2177773"/>
                  <a:pt x="6609281" y="2179451"/>
                </a:cubicBezTo>
                <a:cubicBezTo>
                  <a:pt x="6524084" y="2192462"/>
                  <a:pt x="6506038" y="2252897"/>
                  <a:pt x="6495126" y="2320887"/>
                </a:cubicBezTo>
                <a:cubicBezTo>
                  <a:pt x="6500162" y="2322146"/>
                  <a:pt x="6505198" y="2323825"/>
                  <a:pt x="6510234" y="2325084"/>
                </a:cubicBezTo>
                <a:cubicBezTo>
                  <a:pt x="6514012" y="2303260"/>
                  <a:pt x="6517369" y="2281856"/>
                  <a:pt x="6521146" y="2259612"/>
                </a:cubicBezTo>
                <a:cubicBezTo>
                  <a:pt x="6547587" y="2255835"/>
                  <a:pt x="6575706" y="2251638"/>
                  <a:pt x="6619354" y="2244923"/>
                </a:cubicBezTo>
                <a:cubicBezTo>
                  <a:pt x="6588297" y="2282695"/>
                  <a:pt x="6567312" y="2307877"/>
                  <a:pt x="6534157" y="2347327"/>
                </a:cubicBezTo>
                <a:cubicBezTo>
                  <a:pt x="6540872" y="2353203"/>
                  <a:pt x="6550525" y="2361177"/>
                  <a:pt x="6564375" y="2373348"/>
                </a:cubicBezTo>
                <a:cubicBezTo>
                  <a:pt x="6561857" y="2376706"/>
                  <a:pt x="6552203" y="2390975"/>
                  <a:pt x="6535835" y="2415317"/>
                </a:cubicBezTo>
                <a:cubicBezTo>
                  <a:pt x="6578644" y="2401467"/>
                  <a:pt x="6609281" y="2391395"/>
                  <a:pt x="6639919" y="2381322"/>
                </a:cubicBezTo>
                <a:cubicBezTo>
                  <a:pt x="6642437" y="2383840"/>
                  <a:pt x="6644955" y="2386358"/>
                  <a:pt x="6647473" y="2389296"/>
                </a:cubicBezTo>
                <a:cubicBezTo>
                  <a:pt x="6607183" y="2431685"/>
                  <a:pt x="6566473" y="2474074"/>
                  <a:pt x="6526183" y="2516462"/>
                </a:cubicBezTo>
                <a:cubicBezTo>
                  <a:pt x="6530799" y="2522758"/>
                  <a:pt x="6535416" y="2529053"/>
                  <a:pt x="6540452" y="2534929"/>
                </a:cubicBezTo>
                <a:cubicBezTo>
                  <a:pt x="6568152" y="2520659"/>
                  <a:pt x="6596691" y="2507229"/>
                  <a:pt x="6623970" y="2492120"/>
                </a:cubicBezTo>
                <a:cubicBezTo>
                  <a:pt x="6668878" y="2467359"/>
                  <a:pt x="6713365" y="2441758"/>
                  <a:pt x="6757432" y="2414897"/>
                </a:cubicBezTo>
                <a:cubicBezTo>
                  <a:pt x="6770442" y="2406923"/>
                  <a:pt x="6780935" y="2394752"/>
                  <a:pt x="6792686" y="2384260"/>
                </a:cubicBezTo>
                <a:cubicBezTo>
                  <a:pt x="6780515" y="2372928"/>
                  <a:pt x="6768344" y="2362016"/>
                  <a:pt x="6756592" y="2349846"/>
                </a:cubicBezTo>
                <a:cubicBezTo>
                  <a:pt x="6747779" y="2340612"/>
                  <a:pt x="6740644" y="2329700"/>
                  <a:pt x="6730572" y="2317109"/>
                </a:cubicBezTo>
                <a:cubicBezTo>
                  <a:pt x="6834655" y="2270944"/>
                  <a:pt x="6932443" y="2227296"/>
                  <a:pt x="7039883" y="2179871"/>
                </a:cubicBezTo>
                <a:cubicBezTo>
                  <a:pt x="7041562" y="2173995"/>
                  <a:pt x="7048277" y="2150912"/>
                  <a:pt x="7054572" y="2128249"/>
                </a:cubicBezTo>
                <a:cubicBezTo>
                  <a:pt x="7117526" y="2135803"/>
                  <a:pt x="7154039" y="2091736"/>
                  <a:pt x="7193490" y="2050187"/>
                </a:cubicBezTo>
                <a:cubicBezTo>
                  <a:pt x="7160335" y="2062358"/>
                  <a:pt x="7127179" y="2074529"/>
                  <a:pt x="7090246" y="2087959"/>
                </a:cubicBezTo>
                <a:cubicBezTo>
                  <a:pt x="7084790" y="2069073"/>
                  <a:pt x="7078915" y="2049347"/>
                  <a:pt x="7073879" y="2032140"/>
                </a:cubicBezTo>
                <a:cubicBezTo>
                  <a:pt x="7052894" y="2052705"/>
                  <a:pt x="7030650" y="2074529"/>
                  <a:pt x="7008407" y="2096772"/>
                </a:cubicBezTo>
                <a:cubicBezTo>
                  <a:pt x="6974831" y="2150493"/>
                  <a:pt x="6936640" y="2113980"/>
                  <a:pt x="6899707" y="2102648"/>
                </a:cubicBezTo>
                <a:lnTo>
                  <a:pt x="6901386" y="2104327"/>
                </a:lnTo>
                <a:cubicBezTo>
                  <a:pt x="6910199" y="2090477"/>
                  <a:pt x="6916495" y="2072850"/>
                  <a:pt x="6929085" y="2063197"/>
                </a:cubicBezTo>
                <a:cubicBezTo>
                  <a:pt x="6973573" y="2027943"/>
                  <a:pt x="7040723" y="2014933"/>
                  <a:pt x="7040723" y="1946943"/>
                </a:cubicBezTo>
                <a:cubicBezTo>
                  <a:pt x="7067583" y="1956596"/>
                  <a:pt x="7091925" y="1964990"/>
                  <a:pt x="7116267" y="1973803"/>
                </a:cubicBezTo>
                <a:cubicBezTo>
                  <a:pt x="7122563" y="1947362"/>
                  <a:pt x="7128858" y="1920502"/>
                  <a:pt x="7136412" y="1889026"/>
                </a:cubicBezTo>
                <a:cubicBezTo>
                  <a:pt x="7143127" y="1898678"/>
                  <a:pt x="7149842" y="1908331"/>
                  <a:pt x="7156557" y="1917984"/>
                </a:cubicBezTo>
                <a:cubicBezTo>
                  <a:pt x="7182578" y="1904554"/>
                  <a:pt x="7210278" y="1890285"/>
                  <a:pt x="7237977" y="1876015"/>
                </a:cubicBezTo>
                <a:cubicBezTo>
                  <a:pt x="7240915" y="1881051"/>
                  <a:pt x="7243853" y="1886088"/>
                  <a:pt x="7246791" y="1891124"/>
                </a:cubicBezTo>
                <a:cubicBezTo>
                  <a:pt x="7250988" y="1874336"/>
                  <a:pt x="7255604" y="1857549"/>
                  <a:pt x="7264838" y="1821455"/>
                </a:cubicBezTo>
                <a:cubicBezTo>
                  <a:pt x="7284563" y="1835305"/>
                  <a:pt x="7296314" y="1843279"/>
                  <a:pt x="7315200" y="1856290"/>
                </a:cubicBezTo>
                <a:cubicBezTo>
                  <a:pt x="7376056" y="1803828"/>
                  <a:pt x="7457055" y="1734160"/>
                  <a:pt x="7540993" y="1661553"/>
                </a:cubicBezTo>
                <a:cubicBezTo>
                  <a:pt x="7561558" y="1689673"/>
                  <a:pt x="7582123" y="1698906"/>
                  <a:pt x="7618217" y="1655258"/>
                </a:cubicBezTo>
                <a:cubicBezTo>
                  <a:pt x="7644237" y="1623362"/>
                  <a:pt x="7695859" y="1594823"/>
                  <a:pt x="7723978" y="1648123"/>
                </a:cubicBezTo>
                <a:cubicBezTo>
                  <a:pt x="7704253" y="1698906"/>
                  <a:pt x="7687885" y="1740455"/>
                  <a:pt x="7671517" y="1782424"/>
                </a:cubicBezTo>
                <a:cubicBezTo>
                  <a:pt x="7676973" y="1786621"/>
                  <a:pt x="7682429" y="1790818"/>
                  <a:pt x="7687885" y="1795015"/>
                </a:cubicBezTo>
                <a:cubicBezTo>
                  <a:pt x="7699217" y="1780326"/>
                  <a:pt x="7710968" y="1765217"/>
                  <a:pt x="7725238" y="1747170"/>
                </a:cubicBezTo>
                <a:cubicBezTo>
                  <a:pt x="7729015" y="1747590"/>
                  <a:pt x="7742864" y="1752207"/>
                  <a:pt x="7754196" y="1748429"/>
                </a:cubicBezTo>
                <a:cubicBezTo>
                  <a:pt x="7846948" y="1717792"/>
                  <a:pt x="7942217" y="1691351"/>
                  <a:pt x="8008109" y="1610771"/>
                </a:cubicBezTo>
                <a:cubicBezTo>
                  <a:pt x="8012306" y="1605735"/>
                  <a:pt x="8034549" y="1606574"/>
                  <a:pt x="8035808" y="1609932"/>
                </a:cubicBezTo>
                <a:cubicBezTo>
                  <a:pt x="8042104" y="1624621"/>
                  <a:pt x="8045881" y="1641408"/>
                  <a:pt x="8046301" y="1657357"/>
                </a:cubicBezTo>
                <a:cubicBezTo>
                  <a:pt x="8046301" y="1665331"/>
                  <a:pt x="8036647" y="1673724"/>
                  <a:pt x="8031192" y="1681699"/>
                </a:cubicBezTo>
                <a:cubicBezTo>
                  <a:pt x="7961943" y="1706880"/>
                  <a:pt x="7892274" y="1732481"/>
                  <a:pt x="7822605" y="1757662"/>
                </a:cubicBezTo>
                <a:cubicBezTo>
                  <a:pt x="7824704" y="1763119"/>
                  <a:pt x="7827222" y="1768994"/>
                  <a:pt x="7829321" y="1774450"/>
                </a:cubicBezTo>
                <a:cubicBezTo>
                  <a:pt x="7899409" y="1750948"/>
                  <a:pt x="7979150" y="1748849"/>
                  <a:pt x="8029093" y="1679600"/>
                </a:cubicBezTo>
                <a:cubicBezTo>
                  <a:pt x="8053435" y="1673724"/>
                  <a:pt x="8077777" y="1668269"/>
                  <a:pt x="8107995" y="1661134"/>
                </a:cubicBezTo>
                <a:cubicBezTo>
                  <a:pt x="8103378" y="1680439"/>
                  <a:pt x="8099601" y="1697227"/>
                  <a:pt x="8092047" y="1728704"/>
                </a:cubicBezTo>
                <a:cubicBezTo>
                  <a:pt x="8138213" y="1705201"/>
                  <a:pt x="8174306" y="1686735"/>
                  <a:pt x="8210399" y="1668269"/>
                </a:cubicBezTo>
                <a:cubicBezTo>
                  <a:pt x="8208720" y="1664072"/>
                  <a:pt x="8207042" y="1659455"/>
                  <a:pt x="8205363" y="1655258"/>
                </a:cubicBezTo>
                <a:cubicBezTo>
                  <a:pt x="8194031" y="1660294"/>
                  <a:pt x="8183119" y="1665331"/>
                  <a:pt x="8170529" y="1670787"/>
                </a:cubicBezTo>
                <a:cubicBezTo>
                  <a:pt x="8163394" y="1633015"/>
                  <a:pt x="8204944" y="1594823"/>
                  <a:pt x="8241037" y="1613289"/>
                </a:cubicBezTo>
                <a:cubicBezTo>
                  <a:pt x="8276291" y="1631755"/>
                  <a:pt x="8293918" y="1650222"/>
                  <a:pt x="8291819" y="1592305"/>
                </a:cubicBezTo>
                <a:cubicBezTo>
                  <a:pt x="8291819" y="1588947"/>
                  <a:pt x="8309446" y="1585589"/>
                  <a:pt x="8318680" y="1580973"/>
                </a:cubicBezTo>
                <a:cubicBezTo>
                  <a:pt x="8340923" y="1569641"/>
                  <a:pt x="8363167" y="1557890"/>
                  <a:pt x="8380374" y="1535646"/>
                </a:cubicBezTo>
                <a:cubicBezTo>
                  <a:pt x="8364006" y="1539843"/>
                  <a:pt x="8347218" y="1543620"/>
                  <a:pt x="8330851" y="1547817"/>
                </a:cubicBezTo>
                <a:cubicBezTo>
                  <a:pt x="8327913" y="1544460"/>
                  <a:pt x="8324975" y="1541102"/>
                  <a:pt x="8322037" y="1537745"/>
                </a:cubicBezTo>
                <a:cubicBezTo>
                  <a:pt x="8338824" y="1519698"/>
                  <a:pt x="8355612" y="1501651"/>
                  <a:pt x="8372400" y="1483605"/>
                </a:cubicBezTo>
                <a:cubicBezTo>
                  <a:pt x="8393804" y="1470594"/>
                  <a:pt x="8415208" y="1457164"/>
                  <a:pt x="8436612" y="1444154"/>
                </a:cubicBezTo>
                <a:cubicBezTo>
                  <a:pt x="8456337" y="1443315"/>
                  <a:pt x="8476483" y="1442056"/>
                  <a:pt x="8496208" y="1441216"/>
                </a:cubicBezTo>
                <a:cubicBezTo>
                  <a:pt x="8497887" y="1444154"/>
                  <a:pt x="8499566" y="1447092"/>
                  <a:pt x="8501245" y="1450449"/>
                </a:cubicBezTo>
                <a:cubicBezTo>
                  <a:pt x="8471447" y="1464299"/>
                  <a:pt x="8442068" y="1478149"/>
                  <a:pt x="8412270" y="1491999"/>
                </a:cubicBezTo>
                <a:cubicBezTo>
                  <a:pt x="8469768" y="1498714"/>
                  <a:pt x="8532302" y="1519698"/>
                  <a:pt x="8553286" y="1437859"/>
                </a:cubicBezTo>
                <a:cubicBezTo>
                  <a:pt x="8554545" y="1432822"/>
                  <a:pt x="8575530" y="1431563"/>
                  <a:pt x="8587701" y="1430304"/>
                </a:cubicBezTo>
                <a:cubicBezTo>
                  <a:pt x="8615401" y="1427366"/>
                  <a:pt x="8658209" y="1445833"/>
                  <a:pt x="8643100" y="1386656"/>
                </a:cubicBezTo>
                <a:cubicBezTo>
                  <a:pt x="8642260" y="1384138"/>
                  <a:pt x="8666603" y="1373226"/>
                  <a:pt x="8680032" y="1369449"/>
                </a:cubicBezTo>
                <a:cubicBezTo>
                  <a:pt x="8709411" y="1361475"/>
                  <a:pt x="8739628" y="1356019"/>
                  <a:pt x="8768588" y="1349724"/>
                </a:cubicBezTo>
                <a:cubicBezTo>
                  <a:pt x="8769846" y="1373646"/>
                  <a:pt x="8769846" y="1373646"/>
                  <a:pt x="8679612" y="1450869"/>
                </a:cubicBezTo>
                <a:cubicBezTo>
                  <a:pt x="8769427" y="1459263"/>
                  <a:pt x="8867634" y="1374485"/>
                  <a:pt x="8880225" y="1277537"/>
                </a:cubicBezTo>
                <a:cubicBezTo>
                  <a:pt x="8895753" y="1278376"/>
                  <a:pt x="8904567" y="1330838"/>
                  <a:pt x="8928909" y="1281734"/>
                </a:cubicBezTo>
                <a:cubicBezTo>
                  <a:pt x="8936044" y="1267464"/>
                  <a:pt x="8970458" y="1256552"/>
                  <a:pt x="8989344" y="1260330"/>
                </a:cubicBezTo>
                <a:cubicBezTo>
                  <a:pt x="9040127" y="1269983"/>
                  <a:pt x="9066987" y="1238086"/>
                  <a:pt x="9100562" y="1212065"/>
                </a:cubicBezTo>
                <a:cubicBezTo>
                  <a:pt x="9121546" y="1196117"/>
                  <a:pt x="9150086" y="1181848"/>
                  <a:pt x="9175267" y="1181428"/>
                </a:cubicBezTo>
                <a:cubicBezTo>
                  <a:pt x="9286485" y="1180588"/>
                  <a:pt x="9379237" y="1125609"/>
                  <a:pt x="9477444" y="1086158"/>
                </a:cubicBezTo>
                <a:cubicBezTo>
                  <a:pt x="9520252" y="1068951"/>
                  <a:pt x="9562221" y="1048386"/>
                  <a:pt x="9609226" y="1027402"/>
                </a:cubicBezTo>
                <a:cubicBezTo>
                  <a:pt x="9615102" y="1044189"/>
                  <a:pt x="9620139" y="1059298"/>
                  <a:pt x="9628112" y="1082801"/>
                </a:cubicBezTo>
                <a:cubicBezTo>
                  <a:pt x="9655812" y="1060137"/>
                  <a:pt x="9679734" y="1040832"/>
                  <a:pt x="9709113" y="1017329"/>
                </a:cubicBezTo>
                <a:cubicBezTo>
                  <a:pt x="9709952" y="1017749"/>
                  <a:pt x="9727160" y="1026982"/>
                  <a:pt x="9744786" y="1036215"/>
                </a:cubicBezTo>
                <a:cubicBezTo>
                  <a:pt x="9747305" y="1019847"/>
                  <a:pt x="9749403" y="1003060"/>
                  <a:pt x="9753180" y="978298"/>
                </a:cubicBezTo>
                <a:cubicBezTo>
                  <a:pt x="9781299" y="974940"/>
                  <a:pt x="9823688" y="969904"/>
                  <a:pt x="9873212" y="964028"/>
                </a:cubicBezTo>
                <a:cubicBezTo>
                  <a:pt x="9876570" y="968225"/>
                  <a:pt x="9887062" y="979977"/>
                  <a:pt x="9885383" y="978298"/>
                </a:cubicBezTo>
                <a:cubicBezTo>
                  <a:pt x="9854326" y="1036215"/>
                  <a:pt x="9827885" y="1086158"/>
                  <a:pt x="9800185" y="1137780"/>
                </a:cubicBezTo>
                <a:cubicBezTo>
                  <a:pt x="9895456" y="1149951"/>
                  <a:pt x="9964284" y="1102526"/>
                  <a:pt x="10028497" y="1038733"/>
                </a:cubicBezTo>
                <a:cubicBezTo>
                  <a:pt x="10065010" y="1036635"/>
                  <a:pt x="10104881" y="1034117"/>
                  <a:pt x="10160700" y="1030759"/>
                </a:cubicBezTo>
                <a:cubicBezTo>
                  <a:pt x="10088513" y="1073148"/>
                  <a:pt x="10028916" y="1108402"/>
                  <a:pt x="9968901" y="1144076"/>
                </a:cubicBezTo>
                <a:cubicBezTo>
                  <a:pt x="9969741" y="1144076"/>
                  <a:pt x="9973938" y="1145335"/>
                  <a:pt x="9977714" y="1144495"/>
                </a:cubicBezTo>
                <a:cubicBezTo>
                  <a:pt x="9985269" y="1143656"/>
                  <a:pt x="9992404" y="1141557"/>
                  <a:pt x="10012549" y="1137360"/>
                </a:cubicBezTo>
                <a:cubicBezTo>
                  <a:pt x="9996600" y="1157506"/>
                  <a:pt x="9988207" y="1167998"/>
                  <a:pt x="9979394" y="1178490"/>
                </a:cubicBezTo>
                <a:cubicBezTo>
                  <a:pt x="9980652" y="1181848"/>
                  <a:pt x="9982331" y="1185205"/>
                  <a:pt x="9983591" y="1188563"/>
                </a:cubicBezTo>
                <a:cubicBezTo>
                  <a:pt x="10062912" y="1154987"/>
                  <a:pt x="10142233" y="1120993"/>
                  <a:pt x="10222394" y="1088257"/>
                </a:cubicBezTo>
                <a:cubicBezTo>
                  <a:pt x="10262685" y="1071889"/>
                  <a:pt x="10307591" y="1064334"/>
                  <a:pt x="10344104" y="1042510"/>
                </a:cubicBezTo>
                <a:cubicBezTo>
                  <a:pt x="10407478" y="1004319"/>
                  <a:pt x="10465394" y="956054"/>
                  <a:pt x="10527509" y="915344"/>
                </a:cubicBezTo>
                <a:cubicBezTo>
                  <a:pt x="10579551" y="881349"/>
                  <a:pt x="10635369" y="852810"/>
                  <a:pt x="10687830" y="819235"/>
                </a:cubicBezTo>
                <a:cubicBezTo>
                  <a:pt x="10717208" y="800769"/>
                  <a:pt x="10744908" y="786919"/>
                  <a:pt x="10761276" y="744111"/>
                </a:cubicBezTo>
                <a:cubicBezTo>
                  <a:pt x="10779743" y="697105"/>
                  <a:pt x="10833882" y="662691"/>
                  <a:pt x="10874592" y="625338"/>
                </a:cubicBezTo>
                <a:cubicBezTo>
                  <a:pt x="10913204" y="589665"/>
                  <a:pt x="10955173" y="557349"/>
                  <a:pt x="10995463" y="523773"/>
                </a:cubicBezTo>
                <a:cubicBezTo>
                  <a:pt x="10995463" y="523773"/>
                  <a:pt x="10993365" y="525872"/>
                  <a:pt x="10993365" y="525872"/>
                </a:cubicBezTo>
                <a:cubicBezTo>
                  <a:pt x="11060515" y="499431"/>
                  <a:pt x="11128086" y="473411"/>
                  <a:pt x="11195236" y="446970"/>
                </a:cubicBezTo>
                <a:cubicBezTo>
                  <a:pt x="11330376" y="393250"/>
                  <a:pt x="11440755" y="295462"/>
                  <a:pt x="11570439" y="232928"/>
                </a:cubicBezTo>
                <a:cubicBezTo>
                  <a:pt x="11609470" y="214042"/>
                  <a:pt x="11651859" y="202291"/>
                  <a:pt x="11699703" y="185083"/>
                </a:cubicBezTo>
                <a:cubicBezTo>
                  <a:pt x="11660253" y="229571"/>
                  <a:pt x="11630034" y="263985"/>
                  <a:pt x="11599398" y="298400"/>
                </a:cubicBezTo>
                <a:cubicBezTo>
                  <a:pt x="11603595" y="303016"/>
                  <a:pt x="11607792" y="307633"/>
                  <a:pt x="11611989" y="312669"/>
                </a:cubicBezTo>
                <a:cubicBezTo>
                  <a:pt x="11658994" y="257270"/>
                  <a:pt x="11763077" y="297980"/>
                  <a:pt x="11784481" y="211104"/>
                </a:cubicBezTo>
                <a:cubicBezTo>
                  <a:pt x="11806724" y="205648"/>
                  <a:pt x="11831067" y="207327"/>
                  <a:pt x="11842818" y="195576"/>
                </a:cubicBezTo>
                <a:cubicBezTo>
                  <a:pt x="11899476" y="140596"/>
                  <a:pt x="12055601" y="54979"/>
                  <a:pt x="12139958" y="40710"/>
                </a:cubicBezTo>
                <a:cubicBezTo>
                  <a:pt x="12114777" y="61275"/>
                  <a:pt x="12095891" y="80581"/>
                  <a:pt x="12073648" y="93591"/>
                </a:cubicBezTo>
                <a:cubicBezTo>
                  <a:pt x="12050984" y="106182"/>
                  <a:pt x="12024963" y="112477"/>
                  <a:pt x="11987191" y="125907"/>
                </a:cubicBezTo>
                <a:cubicBezTo>
                  <a:pt x="12061896" y="166197"/>
                  <a:pt x="12116456" y="95270"/>
                  <a:pt x="12189063" y="122130"/>
                </a:cubicBezTo>
                <a:cubicBezTo>
                  <a:pt x="12119814" y="136819"/>
                  <a:pt x="12096731" y="213203"/>
                  <a:pt x="12022445" y="209006"/>
                </a:cubicBezTo>
                <a:cubicBezTo>
                  <a:pt x="12007337" y="208166"/>
                  <a:pt x="11990549" y="214881"/>
                  <a:pt x="11975860" y="222016"/>
                </a:cubicBezTo>
                <a:cubicBezTo>
                  <a:pt x="11860445" y="276576"/>
                  <a:pt x="11744191" y="329876"/>
                  <a:pt x="11630875" y="387794"/>
                </a:cubicBezTo>
                <a:cubicBezTo>
                  <a:pt x="11595620" y="405840"/>
                  <a:pt x="11567501" y="438157"/>
                  <a:pt x="11536024" y="464597"/>
                </a:cubicBezTo>
                <a:cubicBezTo>
                  <a:pt x="11536444" y="466276"/>
                  <a:pt x="11534765" y="458302"/>
                  <a:pt x="11529309" y="433540"/>
                </a:cubicBezTo>
                <a:cubicBezTo>
                  <a:pt x="11519657" y="461659"/>
                  <a:pt x="11514620" y="476768"/>
                  <a:pt x="11514620" y="476768"/>
                </a:cubicBezTo>
                <a:cubicBezTo>
                  <a:pt x="11458802" y="505727"/>
                  <a:pt x="11413475" y="529229"/>
                  <a:pt x="11355137" y="559447"/>
                </a:cubicBezTo>
                <a:cubicBezTo>
                  <a:pt x="11371925" y="531328"/>
                  <a:pt x="11379900" y="518317"/>
                  <a:pt x="11388293" y="504887"/>
                </a:cubicBezTo>
                <a:cubicBezTo>
                  <a:pt x="11382837" y="499851"/>
                  <a:pt x="11377801" y="494815"/>
                  <a:pt x="11372345" y="489778"/>
                </a:cubicBezTo>
                <a:cubicBezTo>
                  <a:pt x="11345904" y="516639"/>
                  <a:pt x="11320304" y="543499"/>
                  <a:pt x="11293443" y="569520"/>
                </a:cubicBezTo>
                <a:cubicBezTo>
                  <a:pt x="11283371" y="579172"/>
                  <a:pt x="11272040" y="588825"/>
                  <a:pt x="11259449" y="593862"/>
                </a:cubicBezTo>
                <a:cubicBezTo>
                  <a:pt x="11228391" y="605613"/>
                  <a:pt x="11193557" y="609810"/>
                  <a:pt x="11164598" y="624919"/>
                </a:cubicBezTo>
                <a:cubicBezTo>
                  <a:pt x="11099967" y="658914"/>
                  <a:pt x="11037013" y="696686"/>
                  <a:pt x="10974479" y="734458"/>
                </a:cubicBezTo>
                <a:cubicBezTo>
                  <a:pt x="10895997" y="781883"/>
                  <a:pt x="10819193" y="831826"/>
                  <a:pt x="10740711" y="878831"/>
                </a:cubicBezTo>
                <a:cubicBezTo>
                  <a:pt x="10727701" y="886386"/>
                  <a:pt x="10708395" y="883448"/>
                  <a:pt x="10689089" y="876313"/>
                </a:cubicBezTo>
                <a:cubicBezTo>
                  <a:pt x="10579131" y="963189"/>
                  <a:pt x="10454063" y="1027821"/>
                  <a:pt x="10323120" y="1083220"/>
                </a:cubicBezTo>
                <a:cubicBezTo>
                  <a:pt x="10295420" y="1094972"/>
                  <a:pt x="10274435" y="1122671"/>
                  <a:pt x="10247155" y="1137360"/>
                </a:cubicBezTo>
                <a:cubicBezTo>
                  <a:pt x="10221974" y="1151210"/>
                  <a:pt x="10198891" y="1191500"/>
                  <a:pt x="10161539" y="1148272"/>
                </a:cubicBezTo>
                <a:cubicBezTo>
                  <a:pt x="10155664" y="1141557"/>
                  <a:pt x="10119990" y="1156666"/>
                  <a:pt x="10101104" y="1166739"/>
                </a:cubicBezTo>
                <a:cubicBezTo>
                  <a:pt x="10066269" y="1184785"/>
                  <a:pt x="10043606" y="1217102"/>
                  <a:pt x="9995341" y="1220459"/>
                </a:cubicBezTo>
                <a:cubicBezTo>
                  <a:pt x="9963864" y="1222557"/>
                  <a:pt x="9934906" y="1264107"/>
                  <a:pt x="9905108" y="1288029"/>
                </a:cubicBezTo>
                <a:cubicBezTo>
                  <a:pt x="9909725" y="1292226"/>
                  <a:pt x="9914342" y="1296423"/>
                  <a:pt x="9918958" y="1301040"/>
                </a:cubicBezTo>
                <a:cubicBezTo>
                  <a:pt x="9999958" y="1281314"/>
                  <a:pt x="10082637" y="1266625"/>
                  <a:pt x="10161959" y="1240185"/>
                </a:cubicBezTo>
                <a:cubicBezTo>
                  <a:pt x="10210223" y="1224236"/>
                  <a:pt x="10251352" y="1188982"/>
                  <a:pt x="10297518" y="1165480"/>
                </a:cubicBezTo>
                <a:cubicBezTo>
                  <a:pt x="10349979" y="1138619"/>
                  <a:pt x="10403700" y="1113018"/>
                  <a:pt x="10458260" y="1090355"/>
                </a:cubicBezTo>
                <a:cubicBezTo>
                  <a:pt x="10537582" y="1056780"/>
                  <a:pt x="10618162" y="1026143"/>
                  <a:pt x="10708395" y="990049"/>
                </a:cubicBezTo>
                <a:cubicBezTo>
                  <a:pt x="10700002" y="1011034"/>
                  <a:pt x="10697903" y="1041671"/>
                  <a:pt x="10682375" y="1051744"/>
                </a:cubicBezTo>
                <a:cubicBezTo>
                  <a:pt x="10607670" y="1100008"/>
                  <a:pt x="10529188" y="1142816"/>
                  <a:pt x="10451964" y="1186884"/>
                </a:cubicBezTo>
                <a:cubicBezTo>
                  <a:pt x="10448607" y="1188982"/>
                  <a:pt x="10441053" y="1183946"/>
                  <a:pt x="10422167" y="1178490"/>
                </a:cubicBezTo>
                <a:cubicBezTo>
                  <a:pt x="10466234" y="1149112"/>
                  <a:pt x="10502327" y="1125189"/>
                  <a:pt x="10538421" y="1101267"/>
                </a:cubicBezTo>
                <a:cubicBezTo>
                  <a:pt x="10535902" y="1096650"/>
                  <a:pt x="10532965" y="1092034"/>
                  <a:pt x="10530446" y="1087417"/>
                </a:cubicBezTo>
                <a:cubicBezTo>
                  <a:pt x="10458260" y="1132744"/>
                  <a:pt x="10382715" y="1173454"/>
                  <a:pt x="10314726" y="1224656"/>
                </a:cubicBezTo>
                <a:cubicBezTo>
                  <a:pt x="10263943" y="1262848"/>
                  <a:pt x="10216099" y="1303138"/>
                  <a:pt x="10157762" y="1330838"/>
                </a:cubicBezTo>
                <a:cubicBezTo>
                  <a:pt x="10076762" y="1369449"/>
                  <a:pt x="9999958" y="1416874"/>
                  <a:pt x="9921476" y="1460942"/>
                </a:cubicBezTo>
                <a:cubicBezTo>
                  <a:pt x="9923575" y="1466398"/>
                  <a:pt x="9925253" y="1471854"/>
                  <a:pt x="9927352" y="1477309"/>
                </a:cubicBezTo>
                <a:cubicBezTo>
                  <a:pt x="9963445" y="1477309"/>
                  <a:pt x="9999538" y="1477309"/>
                  <a:pt x="10036471" y="1477309"/>
                </a:cubicBezTo>
                <a:cubicBezTo>
                  <a:pt x="9976875" y="1507527"/>
                  <a:pt x="9919797" y="1547817"/>
                  <a:pt x="9856843" y="1565025"/>
                </a:cubicBezTo>
                <a:cubicBezTo>
                  <a:pt x="9806481" y="1578455"/>
                  <a:pt x="9791791" y="1617906"/>
                  <a:pt x="9761155" y="1645605"/>
                </a:cubicBezTo>
                <a:cubicBezTo>
                  <a:pt x="9735553" y="1650641"/>
                  <a:pt x="9709533" y="1656098"/>
                  <a:pt x="9683512" y="1661134"/>
                </a:cubicBezTo>
                <a:cubicBezTo>
                  <a:pt x="9684770" y="1667429"/>
                  <a:pt x="9685611" y="1673305"/>
                  <a:pt x="9686869" y="1679600"/>
                </a:cubicBezTo>
                <a:cubicBezTo>
                  <a:pt x="9699040" y="1678761"/>
                  <a:pt x="9711211" y="1678341"/>
                  <a:pt x="9727999" y="1677502"/>
                </a:cubicBezTo>
                <a:cubicBezTo>
                  <a:pt x="9675118" y="1740455"/>
                  <a:pt x="9668823" y="1740875"/>
                  <a:pt x="9626014" y="1685476"/>
                </a:cubicBezTo>
                <a:cubicBezTo>
                  <a:pt x="9602931" y="1692191"/>
                  <a:pt x="9579848" y="1698906"/>
                  <a:pt x="9556765" y="1705621"/>
                </a:cubicBezTo>
                <a:cubicBezTo>
                  <a:pt x="9557185" y="1732481"/>
                  <a:pt x="9545433" y="1748849"/>
                  <a:pt x="9535780" y="1766056"/>
                </a:cubicBezTo>
                <a:cubicBezTo>
                  <a:pt x="9524030" y="1787460"/>
                  <a:pt x="9513957" y="1810124"/>
                  <a:pt x="9507242" y="1823974"/>
                </a:cubicBezTo>
                <a:cubicBezTo>
                  <a:pt x="9471988" y="1831528"/>
                  <a:pt x="9441770" y="1837823"/>
                  <a:pt x="9411553" y="1844119"/>
                </a:cubicBezTo>
                <a:cubicBezTo>
                  <a:pt x="9406517" y="1836984"/>
                  <a:pt x="9401480" y="1829849"/>
                  <a:pt x="9396443" y="1822295"/>
                </a:cubicBezTo>
                <a:cubicBezTo>
                  <a:pt x="9418687" y="1813062"/>
                  <a:pt x="9440931" y="1804248"/>
                  <a:pt x="9462755" y="1795015"/>
                </a:cubicBezTo>
                <a:cubicBezTo>
                  <a:pt x="9460656" y="1792497"/>
                  <a:pt x="9458558" y="1790398"/>
                  <a:pt x="9456039" y="1787880"/>
                </a:cubicBezTo>
                <a:cubicBezTo>
                  <a:pt x="9444708" y="1796274"/>
                  <a:pt x="9433376" y="1805088"/>
                  <a:pt x="9424143" y="1811803"/>
                </a:cubicBezTo>
                <a:cubicBezTo>
                  <a:pt x="9399381" y="1780326"/>
                  <a:pt x="9382593" y="1759341"/>
                  <a:pt x="9373360" y="1747590"/>
                </a:cubicBezTo>
                <a:cubicBezTo>
                  <a:pt x="9345241" y="1768574"/>
                  <a:pt x="9320899" y="1786621"/>
                  <a:pt x="9283966" y="1814321"/>
                </a:cubicBezTo>
                <a:cubicBezTo>
                  <a:pt x="9314185" y="1762699"/>
                  <a:pt x="9333910" y="1729124"/>
                  <a:pt x="9353635" y="1695129"/>
                </a:cubicBezTo>
                <a:cubicBezTo>
                  <a:pt x="9349018" y="1691771"/>
                  <a:pt x="9344402" y="1688414"/>
                  <a:pt x="9339785" y="1685056"/>
                </a:cubicBezTo>
                <a:cubicBezTo>
                  <a:pt x="9275153" y="1747170"/>
                  <a:pt x="9210101" y="1808865"/>
                  <a:pt x="9171490" y="1846217"/>
                </a:cubicBezTo>
                <a:cubicBezTo>
                  <a:pt x="9150086" y="1838243"/>
                  <a:pt x="9116090" y="1820196"/>
                  <a:pt x="9112313" y="1825233"/>
                </a:cubicBezTo>
                <a:cubicBezTo>
                  <a:pt x="9095106" y="1847476"/>
                  <a:pt x="9086712" y="1876435"/>
                  <a:pt x="9075380" y="1902875"/>
                </a:cubicBezTo>
                <a:cubicBezTo>
                  <a:pt x="9080837" y="1906652"/>
                  <a:pt x="9086293" y="1910430"/>
                  <a:pt x="9091749" y="1913787"/>
                </a:cubicBezTo>
                <a:cubicBezTo>
                  <a:pt x="9115671" y="1904134"/>
                  <a:pt x="9139593" y="1894481"/>
                  <a:pt x="9168132" y="1883150"/>
                </a:cubicBezTo>
                <a:cubicBezTo>
                  <a:pt x="9174428" y="1909590"/>
                  <a:pt x="9179884" y="1932673"/>
                  <a:pt x="9184920" y="1954917"/>
                </a:cubicBezTo>
                <a:cubicBezTo>
                  <a:pt x="9256267" y="1934772"/>
                  <a:pt x="9327615" y="1914207"/>
                  <a:pt x="9398962" y="1893642"/>
                </a:cubicBezTo>
                <a:cubicBezTo>
                  <a:pt x="9401900" y="1902036"/>
                  <a:pt x="9405257" y="1910430"/>
                  <a:pt x="9408195" y="1918824"/>
                </a:cubicBezTo>
                <a:cubicBezTo>
                  <a:pt x="9379656" y="1937290"/>
                  <a:pt x="9351957" y="1956596"/>
                  <a:pt x="9322998" y="1973803"/>
                </a:cubicBezTo>
                <a:cubicBezTo>
                  <a:pt x="9265500" y="2007798"/>
                  <a:pt x="9259625" y="2053544"/>
                  <a:pt x="9307049" y="2091316"/>
                </a:cubicBezTo>
                <a:cubicBezTo>
                  <a:pt x="9283547" y="2121114"/>
                  <a:pt x="9259625" y="2151752"/>
                  <a:pt x="9229827" y="2189524"/>
                </a:cubicBezTo>
                <a:cubicBezTo>
                  <a:pt x="9277671" y="2176513"/>
                  <a:pt x="9315443" y="2166441"/>
                  <a:pt x="9352796" y="2155949"/>
                </a:cubicBezTo>
                <a:cubicBezTo>
                  <a:pt x="9378397" y="2154270"/>
                  <a:pt x="9407356" y="2160146"/>
                  <a:pt x="9428759" y="2150073"/>
                </a:cubicBezTo>
                <a:cubicBezTo>
                  <a:pt x="9495491" y="2118596"/>
                  <a:pt x="9559704" y="2080824"/>
                  <a:pt x="9631470" y="2041793"/>
                </a:cubicBezTo>
                <a:cubicBezTo>
                  <a:pt x="9575232" y="2023746"/>
                  <a:pt x="9533263" y="2025425"/>
                  <a:pt x="9490874" y="2061938"/>
                </a:cubicBezTo>
                <a:cubicBezTo>
                  <a:pt x="9448905" y="2098031"/>
                  <a:pt x="9398962" y="2125311"/>
                  <a:pt x="9352376" y="2156368"/>
                </a:cubicBezTo>
                <a:cubicBezTo>
                  <a:pt x="9367065" y="2124472"/>
                  <a:pt x="9381754" y="2092575"/>
                  <a:pt x="9396443" y="2060679"/>
                </a:cubicBezTo>
                <a:lnTo>
                  <a:pt x="9394345" y="2062777"/>
                </a:lnTo>
                <a:cubicBezTo>
                  <a:pt x="9469050" y="2066554"/>
                  <a:pt x="9516475" y="2010736"/>
                  <a:pt x="9573973" y="1978000"/>
                </a:cubicBezTo>
                <a:cubicBezTo>
                  <a:pt x="9605449" y="1960373"/>
                  <a:pt x="9652875" y="1935191"/>
                  <a:pt x="9655392" y="1910010"/>
                </a:cubicBezTo>
                <a:cubicBezTo>
                  <a:pt x="9660848" y="1853772"/>
                  <a:pt x="9696942" y="1834886"/>
                  <a:pt x="9733455" y="1809704"/>
                </a:cubicBezTo>
                <a:cubicBezTo>
                  <a:pt x="9776683" y="1780326"/>
                  <a:pt x="9790533" y="1686315"/>
                  <a:pt x="9759056" y="1643087"/>
                </a:cubicBezTo>
                <a:cubicBezTo>
                  <a:pt x="9783398" y="1641408"/>
                  <a:pt x="9807321" y="1639730"/>
                  <a:pt x="9840476" y="1637631"/>
                </a:cubicBezTo>
                <a:cubicBezTo>
                  <a:pt x="9834601" y="1660714"/>
                  <a:pt x="9829144" y="1682538"/>
                  <a:pt x="9822849" y="1707719"/>
                </a:cubicBezTo>
                <a:cubicBezTo>
                  <a:pt x="9837118" y="1701424"/>
                  <a:pt x="9853906" y="1693450"/>
                  <a:pt x="9886222" y="1678761"/>
                </a:cubicBezTo>
                <a:cubicBezTo>
                  <a:pt x="9870693" y="1701424"/>
                  <a:pt x="9864818" y="1709398"/>
                  <a:pt x="9858523" y="1718631"/>
                </a:cubicBezTo>
                <a:cubicBezTo>
                  <a:pt x="9868595" y="1720310"/>
                  <a:pt x="9878248" y="1721569"/>
                  <a:pt x="9887901" y="1723248"/>
                </a:cubicBezTo>
                <a:cubicBezTo>
                  <a:pt x="9882865" y="1718212"/>
                  <a:pt x="9877409" y="1712756"/>
                  <a:pt x="9872373" y="1707719"/>
                </a:cubicBezTo>
                <a:cubicBezTo>
                  <a:pt x="9848030" y="1726186"/>
                  <a:pt x="9823268" y="1744652"/>
                  <a:pt x="9798927" y="1762699"/>
                </a:cubicBezTo>
                <a:cubicBezTo>
                  <a:pt x="9806481" y="1772771"/>
                  <a:pt x="9814035" y="1783264"/>
                  <a:pt x="9822010" y="1793336"/>
                </a:cubicBezTo>
                <a:cubicBezTo>
                  <a:pt x="9812357" y="1783264"/>
                  <a:pt x="9803124" y="1772771"/>
                  <a:pt x="9797248" y="1766896"/>
                </a:cubicBezTo>
                <a:cubicBezTo>
                  <a:pt x="9785916" y="1790818"/>
                  <a:pt x="9773325" y="1816839"/>
                  <a:pt x="9761574" y="1842020"/>
                </a:cubicBezTo>
                <a:cubicBezTo>
                  <a:pt x="9948756" y="1755984"/>
                  <a:pt x="10139295" y="1668688"/>
                  <a:pt x="10329415" y="1581393"/>
                </a:cubicBezTo>
                <a:cubicBezTo>
                  <a:pt x="10332773" y="1586849"/>
                  <a:pt x="10336130" y="1592724"/>
                  <a:pt x="10339487" y="1598180"/>
                </a:cubicBezTo>
                <a:cubicBezTo>
                  <a:pt x="10196373" y="1682538"/>
                  <a:pt x="10052840" y="1766896"/>
                  <a:pt x="9909725" y="1851253"/>
                </a:cubicBezTo>
                <a:cubicBezTo>
                  <a:pt x="9912243" y="1856709"/>
                  <a:pt x="9914761" y="1861746"/>
                  <a:pt x="9917698" y="1867202"/>
                </a:cubicBezTo>
                <a:cubicBezTo>
                  <a:pt x="10069627" y="1794595"/>
                  <a:pt x="10221555" y="1721989"/>
                  <a:pt x="10375581" y="1648123"/>
                </a:cubicBezTo>
                <a:cubicBezTo>
                  <a:pt x="10391948" y="1674564"/>
                  <a:pt x="10409576" y="1700165"/>
                  <a:pt x="10357115" y="1710657"/>
                </a:cubicBezTo>
                <a:cubicBezTo>
                  <a:pt x="10348301" y="1712336"/>
                  <a:pt x="10336549" y="1721569"/>
                  <a:pt x="10334451" y="1729543"/>
                </a:cubicBezTo>
                <a:cubicBezTo>
                  <a:pt x="10318503" y="1789979"/>
                  <a:pt x="10308010" y="1852932"/>
                  <a:pt x="10244218" y="1888186"/>
                </a:cubicBezTo>
                <a:cubicBezTo>
                  <a:pt x="10254710" y="1888186"/>
                  <a:pt x="10265622" y="1888186"/>
                  <a:pt x="10276114" y="1888186"/>
                </a:cubicBezTo>
                <a:cubicBezTo>
                  <a:pt x="10276954" y="1891544"/>
                  <a:pt x="10277374" y="1894901"/>
                  <a:pt x="10278213" y="1898678"/>
                </a:cubicBezTo>
                <a:cubicBezTo>
                  <a:pt x="10261844" y="1902456"/>
                  <a:pt x="10245897" y="1906652"/>
                  <a:pt x="10229528" y="1910430"/>
                </a:cubicBezTo>
                <a:cubicBezTo>
                  <a:pt x="10214000" y="1904134"/>
                  <a:pt x="10198472" y="1898259"/>
                  <a:pt x="10184622" y="1892383"/>
                </a:cubicBezTo>
                <a:cubicBezTo>
                  <a:pt x="10193016" y="1874336"/>
                  <a:pt x="10202669" y="1852932"/>
                  <a:pt x="10212741" y="1831948"/>
                </a:cubicBezTo>
                <a:cubicBezTo>
                  <a:pt x="10208544" y="1829430"/>
                  <a:pt x="10204347" y="1826492"/>
                  <a:pt x="10200150" y="1823974"/>
                </a:cubicBezTo>
                <a:cubicBezTo>
                  <a:pt x="10146430" y="1855870"/>
                  <a:pt x="10092710" y="1887347"/>
                  <a:pt x="10038569" y="1919243"/>
                </a:cubicBezTo>
                <a:cubicBezTo>
                  <a:pt x="10041927" y="1925539"/>
                  <a:pt x="10045285" y="1931834"/>
                  <a:pt x="10049062" y="1938549"/>
                </a:cubicBezTo>
                <a:cubicBezTo>
                  <a:pt x="10086834" y="1924699"/>
                  <a:pt x="10124187" y="1910849"/>
                  <a:pt x="10161959" y="1897000"/>
                </a:cubicBezTo>
                <a:cubicBezTo>
                  <a:pt x="10162798" y="1899098"/>
                  <a:pt x="10163637" y="1901197"/>
                  <a:pt x="10164476" y="1903295"/>
                </a:cubicBezTo>
                <a:cubicBezTo>
                  <a:pt x="10119570" y="1940228"/>
                  <a:pt x="10075082" y="1976741"/>
                  <a:pt x="10030176" y="2013673"/>
                </a:cubicBezTo>
                <a:cubicBezTo>
                  <a:pt x="10033113" y="2019130"/>
                  <a:pt x="10036052" y="2024585"/>
                  <a:pt x="10038990" y="2030461"/>
                </a:cubicBezTo>
                <a:cubicBezTo>
                  <a:pt x="10102782" y="1995627"/>
                  <a:pt x="10166575" y="1960793"/>
                  <a:pt x="10230368" y="1925958"/>
                </a:cubicBezTo>
                <a:cubicBezTo>
                  <a:pt x="10238342" y="1931414"/>
                  <a:pt x="10246736" y="1936870"/>
                  <a:pt x="10254710" y="1942326"/>
                </a:cubicBezTo>
                <a:cubicBezTo>
                  <a:pt x="10234145" y="1958694"/>
                  <a:pt x="10215678" y="1979679"/>
                  <a:pt x="10192596" y="1991010"/>
                </a:cubicBezTo>
                <a:cubicBezTo>
                  <a:pt x="10137197" y="2018290"/>
                  <a:pt x="10079699" y="2037596"/>
                  <a:pt x="10039829" y="2091316"/>
                </a:cubicBezTo>
                <a:cubicBezTo>
                  <a:pt x="10018844" y="2119436"/>
                  <a:pt x="9978134" y="2132446"/>
                  <a:pt x="9947497" y="2154270"/>
                </a:cubicBezTo>
                <a:cubicBezTo>
                  <a:pt x="9932388" y="2165182"/>
                  <a:pt x="9921056" y="2181550"/>
                  <a:pt x="9905108" y="2191622"/>
                </a:cubicBezTo>
                <a:cubicBezTo>
                  <a:pt x="9893357" y="2199177"/>
                  <a:pt x="9877409" y="2200436"/>
                  <a:pt x="9854326" y="2207151"/>
                </a:cubicBezTo>
                <a:cubicBezTo>
                  <a:pt x="9827046" y="2221420"/>
                  <a:pt x="9791372" y="2247021"/>
                  <a:pt x="9751502" y="2259612"/>
                </a:cubicBezTo>
                <a:cubicBezTo>
                  <a:pt x="9685611" y="2280597"/>
                  <a:pt x="9690647" y="2317529"/>
                  <a:pt x="9721284" y="2369571"/>
                </a:cubicBezTo>
                <a:cubicBezTo>
                  <a:pt x="9677217" y="2395172"/>
                  <a:pt x="9633568" y="2420353"/>
                  <a:pt x="9589921" y="2445954"/>
                </a:cubicBezTo>
                <a:cubicBezTo>
                  <a:pt x="9590760" y="2448053"/>
                  <a:pt x="9591599" y="2450151"/>
                  <a:pt x="9592019" y="2452250"/>
                </a:cubicBezTo>
                <a:cubicBezTo>
                  <a:pt x="9631051" y="2443017"/>
                  <a:pt x="9670081" y="2434203"/>
                  <a:pt x="9709113" y="2424970"/>
                </a:cubicBezTo>
                <a:cubicBezTo>
                  <a:pt x="9711211" y="2430846"/>
                  <a:pt x="9713310" y="2436721"/>
                  <a:pt x="9715408" y="2443017"/>
                </a:cubicBezTo>
                <a:cubicBezTo>
                  <a:pt x="9687289" y="2454348"/>
                  <a:pt x="9659589" y="2469037"/>
                  <a:pt x="9630211" y="2476172"/>
                </a:cubicBezTo>
                <a:cubicBezTo>
                  <a:pt x="9589921" y="2486245"/>
                  <a:pt x="9560543" y="2501773"/>
                  <a:pt x="9565159" y="2549198"/>
                </a:cubicBezTo>
                <a:cubicBezTo>
                  <a:pt x="9510180" y="2500514"/>
                  <a:pt x="9573552" y="2443017"/>
                  <a:pt x="9549630" y="2385939"/>
                </a:cubicBezTo>
                <a:cubicBezTo>
                  <a:pt x="9538719" y="2395592"/>
                  <a:pt x="9518993" y="2406504"/>
                  <a:pt x="9520672" y="2412379"/>
                </a:cubicBezTo>
                <a:cubicBezTo>
                  <a:pt x="9531583" y="2458545"/>
                  <a:pt x="9494652" y="2461063"/>
                  <a:pt x="9468211" y="2472395"/>
                </a:cubicBezTo>
                <a:cubicBezTo>
                  <a:pt x="9449325" y="2480369"/>
                  <a:pt x="9427081" y="2482468"/>
                  <a:pt x="9409873" y="2492960"/>
                </a:cubicBezTo>
                <a:cubicBezTo>
                  <a:pt x="9344402" y="2532830"/>
                  <a:pt x="9252070" y="2537447"/>
                  <a:pt x="9224370" y="2628939"/>
                </a:cubicBezTo>
                <a:cubicBezTo>
                  <a:pt x="9223951" y="2630199"/>
                  <a:pt x="9216397" y="2628939"/>
                  <a:pt x="9212200" y="2628939"/>
                </a:cubicBezTo>
                <a:cubicBezTo>
                  <a:pt x="9210520" y="2610053"/>
                  <a:pt x="9208842" y="2591587"/>
                  <a:pt x="9205905" y="2560110"/>
                </a:cubicBezTo>
                <a:cubicBezTo>
                  <a:pt x="9147148" y="2605017"/>
                  <a:pt x="9096365" y="2644048"/>
                  <a:pt x="9046002" y="2683079"/>
                </a:cubicBezTo>
                <a:cubicBezTo>
                  <a:pt x="9047682" y="2688955"/>
                  <a:pt x="9049360" y="2694831"/>
                  <a:pt x="9051038" y="2700706"/>
                </a:cubicBezTo>
                <a:cubicBezTo>
                  <a:pt x="9062790" y="2701965"/>
                  <a:pt x="9077479" y="2707841"/>
                  <a:pt x="9086293" y="2702805"/>
                </a:cubicBezTo>
                <a:cubicBezTo>
                  <a:pt x="9119448" y="2684758"/>
                  <a:pt x="9150506" y="2663354"/>
                  <a:pt x="9182401" y="2643209"/>
                </a:cubicBezTo>
                <a:cubicBezTo>
                  <a:pt x="9201288" y="2667131"/>
                  <a:pt x="9194573" y="2679722"/>
                  <a:pt x="9168132" y="2694831"/>
                </a:cubicBezTo>
                <a:cubicBezTo>
                  <a:pt x="9145049" y="2707841"/>
                  <a:pt x="9128681" y="2732183"/>
                  <a:pt x="9108956" y="2751489"/>
                </a:cubicBezTo>
                <a:cubicBezTo>
                  <a:pt x="9114412" y="2758204"/>
                  <a:pt x="9119868" y="2764499"/>
                  <a:pt x="9125743" y="2771214"/>
                </a:cubicBezTo>
                <a:cubicBezTo>
                  <a:pt x="9170231" y="2748551"/>
                  <a:pt x="9214717" y="2725888"/>
                  <a:pt x="9259205" y="2703224"/>
                </a:cubicBezTo>
                <a:cubicBezTo>
                  <a:pt x="9263402" y="2699867"/>
                  <a:pt x="9267179" y="2696510"/>
                  <a:pt x="9271376" y="2693152"/>
                </a:cubicBezTo>
                <a:cubicBezTo>
                  <a:pt x="9294039" y="2686017"/>
                  <a:pt x="9317122" y="2679302"/>
                  <a:pt x="9343143" y="2671328"/>
                </a:cubicBezTo>
                <a:cubicBezTo>
                  <a:pt x="9344402" y="2673007"/>
                  <a:pt x="9351957" y="2682660"/>
                  <a:pt x="9355314" y="2687276"/>
                </a:cubicBezTo>
                <a:cubicBezTo>
                  <a:pt x="9414070" y="2660416"/>
                  <a:pt x="9465692" y="2636494"/>
                  <a:pt x="9517735" y="2612991"/>
                </a:cubicBezTo>
                <a:cubicBezTo>
                  <a:pt x="9517735" y="2612991"/>
                  <a:pt x="9517314" y="2614250"/>
                  <a:pt x="9517314" y="2614250"/>
                </a:cubicBezTo>
                <a:cubicBezTo>
                  <a:pt x="9532843" y="2592007"/>
                  <a:pt x="9548371" y="2569763"/>
                  <a:pt x="9564320" y="2547519"/>
                </a:cubicBezTo>
                <a:cubicBezTo>
                  <a:pt x="9584045" y="2534929"/>
                  <a:pt x="9604190" y="2522338"/>
                  <a:pt x="9627273" y="2507229"/>
                </a:cubicBezTo>
                <a:cubicBezTo>
                  <a:pt x="9674278" y="2588649"/>
                  <a:pt x="9738911" y="2519820"/>
                  <a:pt x="9808579" y="2519820"/>
                </a:cubicBezTo>
                <a:cubicBezTo>
                  <a:pt x="9720444" y="2564307"/>
                  <a:pt x="9644061" y="2619706"/>
                  <a:pt x="9559283" y="2639851"/>
                </a:cubicBezTo>
                <a:cubicBezTo>
                  <a:pt x="9502205" y="2653281"/>
                  <a:pt x="9520672" y="2702805"/>
                  <a:pt x="9482900" y="2721691"/>
                </a:cubicBezTo>
                <a:cubicBezTo>
                  <a:pt x="9474086" y="2710359"/>
                  <a:pt x="9464433" y="2698188"/>
                  <a:pt x="9458138" y="2690214"/>
                </a:cubicBezTo>
                <a:cubicBezTo>
                  <a:pt x="9444708" y="2709100"/>
                  <a:pt x="9430439" y="2730085"/>
                  <a:pt x="9416169" y="2750650"/>
                </a:cubicBezTo>
                <a:cubicBezTo>
                  <a:pt x="9410714" y="2746872"/>
                  <a:pt x="9405257" y="2743095"/>
                  <a:pt x="9399801" y="2739738"/>
                </a:cubicBezTo>
                <a:cubicBezTo>
                  <a:pt x="9406936" y="2726727"/>
                  <a:pt x="9414490" y="2713717"/>
                  <a:pt x="9421625" y="2700287"/>
                </a:cubicBezTo>
                <a:cubicBezTo>
                  <a:pt x="9419107" y="2695670"/>
                  <a:pt x="9416169" y="2690634"/>
                  <a:pt x="9413651" y="2686017"/>
                </a:cubicBezTo>
                <a:cubicBezTo>
                  <a:pt x="9307889" y="2725888"/>
                  <a:pt x="9202547" y="2765339"/>
                  <a:pt x="9096785" y="2805209"/>
                </a:cubicBezTo>
                <a:cubicBezTo>
                  <a:pt x="9073702" y="2818639"/>
                  <a:pt x="9050619" y="2832489"/>
                  <a:pt x="9027116" y="2845919"/>
                </a:cubicBezTo>
                <a:cubicBezTo>
                  <a:pt x="8939820" y="2832069"/>
                  <a:pt x="8874768" y="2884531"/>
                  <a:pt x="8803841" y="2920204"/>
                </a:cubicBezTo>
                <a:cubicBezTo>
                  <a:pt x="8758095" y="2950002"/>
                  <a:pt x="8711929" y="2979381"/>
                  <a:pt x="8666183" y="3009179"/>
                </a:cubicBezTo>
                <a:cubicBezTo>
                  <a:pt x="8636804" y="3031842"/>
                  <a:pt x="8609105" y="3057023"/>
                  <a:pt x="8578048" y="3076329"/>
                </a:cubicBezTo>
                <a:cubicBezTo>
                  <a:pt x="8520970" y="3112003"/>
                  <a:pt x="8461794" y="3143899"/>
                  <a:pt x="8387928" y="3186288"/>
                </a:cubicBezTo>
                <a:cubicBezTo>
                  <a:pt x="8400939" y="3156910"/>
                  <a:pt x="8406395" y="3145158"/>
                  <a:pt x="8411850" y="3132987"/>
                </a:cubicBezTo>
                <a:cubicBezTo>
                  <a:pt x="8390866" y="3122075"/>
                  <a:pt x="8371560" y="3106547"/>
                  <a:pt x="8350576" y="3103189"/>
                </a:cubicBezTo>
                <a:cubicBezTo>
                  <a:pt x="8330011" y="3099832"/>
                  <a:pt x="8300633" y="3101511"/>
                  <a:pt x="8287203" y="3114101"/>
                </a:cubicBezTo>
                <a:cubicBezTo>
                  <a:pt x="8246493" y="3152713"/>
                  <a:pt x="8213337" y="3199298"/>
                  <a:pt x="8173467" y="3238749"/>
                </a:cubicBezTo>
                <a:cubicBezTo>
                  <a:pt x="8162975" y="3249242"/>
                  <a:pt x="8137793" y="3242946"/>
                  <a:pt x="8120586" y="3248402"/>
                </a:cubicBezTo>
                <a:cubicBezTo>
                  <a:pt x="8103378" y="3253858"/>
                  <a:pt x="8088270" y="3265190"/>
                  <a:pt x="8072321" y="3273583"/>
                </a:cubicBezTo>
                <a:cubicBezTo>
                  <a:pt x="7996777" y="3303381"/>
                  <a:pt x="7921233" y="3333599"/>
                  <a:pt x="7845688" y="3363397"/>
                </a:cubicBezTo>
                <a:cubicBezTo>
                  <a:pt x="7848207" y="3368853"/>
                  <a:pt x="7850725" y="3374729"/>
                  <a:pt x="7853243" y="3380185"/>
                </a:cubicBezTo>
                <a:cubicBezTo>
                  <a:pt x="7926269" y="3368014"/>
                  <a:pt x="7999295" y="3350387"/>
                  <a:pt x="8059730" y="3300024"/>
                </a:cubicBezTo>
                <a:close/>
                <a:moveTo>
                  <a:pt x="8386669" y="2814023"/>
                </a:moveTo>
                <a:cubicBezTo>
                  <a:pt x="8365685" y="2761142"/>
                  <a:pt x="8327913" y="2797235"/>
                  <a:pt x="8306928" y="2807308"/>
                </a:cubicBezTo>
                <a:cubicBezTo>
                  <a:pt x="8288882" y="2816121"/>
                  <a:pt x="8283845" y="2850536"/>
                  <a:pt x="8272933" y="2873619"/>
                </a:cubicBezTo>
                <a:cubicBezTo>
                  <a:pt x="8278809" y="2876976"/>
                  <a:pt x="8285104" y="2879914"/>
                  <a:pt x="8290980" y="2883272"/>
                </a:cubicBezTo>
                <a:cubicBezTo>
                  <a:pt x="8306089" y="2872779"/>
                  <a:pt x="8320778" y="2862707"/>
                  <a:pt x="8335887" y="2852214"/>
                </a:cubicBezTo>
                <a:cubicBezTo>
                  <a:pt x="8353094" y="2840463"/>
                  <a:pt x="8370301" y="2828712"/>
                  <a:pt x="8387509" y="2817380"/>
                </a:cubicBezTo>
                <a:cubicBezTo>
                  <a:pt x="8400099" y="2821158"/>
                  <a:pt x="8416887" y="2832489"/>
                  <a:pt x="8424861" y="2827872"/>
                </a:cubicBezTo>
                <a:cubicBezTo>
                  <a:pt x="8499146" y="2787582"/>
                  <a:pt x="8572172" y="2744354"/>
                  <a:pt x="8645198" y="2701965"/>
                </a:cubicBezTo>
                <a:cubicBezTo>
                  <a:pt x="8646877" y="2701126"/>
                  <a:pt x="8645198" y="2694831"/>
                  <a:pt x="8644779" y="2692732"/>
                </a:cubicBezTo>
                <a:cubicBezTo>
                  <a:pt x="8554125" y="2722950"/>
                  <a:pt x="8449622" y="2725468"/>
                  <a:pt x="8386669" y="2814023"/>
                </a:cubicBezTo>
                <a:close/>
                <a:moveTo>
                  <a:pt x="1313630" y="1677502"/>
                </a:moveTo>
                <a:cubicBezTo>
                  <a:pt x="1335454" y="1672046"/>
                  <a:pt x="1358537" y="1669947"/>
                  <a:pt x="1378682" y="1661134"/>
                </a:cubicBezTo>
                <a:cubicBezTo>
                  <a:pt x="1461781" y="1624621"/>
                  <a:pt x="1549496" y="1593983"/>
                  <a:pt x="1625040" y="1545299"/>
                </a:cubicBezTo>
                <a:cubicBezTo>
                  <a:pt x="1672885" y="1514662"/>
                  <a:pt x="1702263" y="1455486"/>
                  <a:pt x="1744652" y="1403024"/>
                </a:cubicBezTo>
                <a:cubicBezTo>
                  <a:pt x="1690092" y="1429465"/>
                  <a:pt x="1637631" y="1454227"/>
                  <a:pt x="1585590" y="1480667"/>
                </a:cubicBezTo>
                <a:cubicBezTo>
                  <a:pt x="1580134" y="1483605"/>
                  <a:pt x="1576356" y="1494097"/>
                  <a:pt x="1575097" y="1501651"/>
                </a:cubicBezTo>
                <a:cubicBezTo>
                  <a:pt x="1567123" y="1551175"/>
                  <a:pt x="1547398" y="1560828"/>
                  <a:pt x="1505009" y="1539004"/>
                </a:cubicBezTo>
                <a:cubicBezTo>
                  <a:pt x="1473952" y="1632595"/>
                  <a:pt x="1362314" y="1605735"/>
                  <a:pt x="1313630" y="1677502"/>
                </a:cubicBezTo>
                <a:close/>
                <a:moveTo>
                  <a:pt x="313089" y="2285213"/>
                </a:moveTo>
                <a:cubicBezTo>
                  <a:pt x="389053" y="2362856"/>
                  <a:pt x="443613" y="2372509"/>
                  <a:pt x="549794" y="2317109"/>
                </a:cubicBezTo>
                <a:cubicBezTo>
                  <a:pt x="506146" y="2307877"/>
                  <a:pt x="476768" y="2302001"/>
                  <a:pt x="429343" y="2291928"/>
                </a:cubicBezTo>
                <a:cubicBezTo>
                  <a:pt x="463338" y="2281856"/>
                  <a:pt x="478867" y="2276819"/>
                  <a:pt x="494815" y="2272203"/>
                </a:cubicBezTo>
                <a:cubicBezTo>
                  <a:pt x="493556" y="2268426"/>
                  <a:pt x="492297" y="2264648"/>
                  <a:pt x="491038" y="2260871"/>
                </a:cubicBezTo>
                <a:cubicBezTo>
                  <a:pt x="463338" y="2267167"/>
                  <a:pt x="436058" y="2273881"/>
                  <a:pt x="408359" y="2280177"/>
                </a:cubicBezTo>
                <a:cubicBezTo>
                  <a:pt x="407519" y="2286892"/>
                  <a:pt x="406260" y="2293607"/>
                  <a:pt x="405421" y="2299902"/>
                </a:cubicBezTo>
                <a:cubicBezTo>
                  <a:pt x="388213" y="2279757"/>
                  <a:pt x="370586" y="2260032"/>
                  <a:pt x="353379" y="2240306"/>
                </a:cubicBezTo>
                <a:cubicBezTo>
                  <a:pt x="341628" y="2253736"/>
                  <a:pt x="329457" y="2267586"/>
                  <a:pt x="313089" y="2285213"/>
                </a:cubicBezTo>
                <a:close/>
                <a:moveTo>
                  <a:pt x="8366524" y="3011277"/>
                </a:moveTo>
                <a:cubicBezTo>
                  <a:pt x="8323296" y="2990712"/>
                  <a:pt x="8203684" y="3057863"/>
                  <a:pt x="8202006" y="3101511"/>
                </a:cubicBezTo>
                <a:cubicBezTo>
                  <a:pt x="8332949" y="3085562"/>
                  <a:pt x="8409332" y="3034360"/>
                  <a:pt x="8387928" y="2968469"/>
                </a:cubicBezTo>
                <a:cubicBezTo>
                  <a:pt x="8379954" y="2984417"/>
                  <a:pt x="8374498" y="2995749"/>
                  <a:pt x="8366524" y="3011277"/>
                </a:cubicBezTo>
                <a:close/>
                <a:moveTo>
                  <a:pt x="9778362" y="1323283"/>
                </a:moveTo>
                <a:cubicBezTo>
                  <a:pt x="9847191" y="1285091"/>
                  <a:pt x="9909305" y="1251936"/>
                  <a:pt x="9935326" y="1167998"/>
                </a:cubicBezTo>
                <a:cubicBezTo>
                  <a:pt x="9840476" y="1186464"/>
                  <a:pt x="9801025" y="1241444"/>
                  <a:pt x="9778362" y="1323283"/>
                </a:cubicBezTo>
                <a:close/>
                <a:moveTo>
                  <a:pt x="8522649" y="2899640"/>
                </a:moveTo>
                <a:cubicBezTo>
                  <a:pt x="8516353" y="2897961"/>
                  <a:pt x="8510058" y="2896282"/>
                  <a:pt x="8504182" y="2894603"/>
                </a:cubicBezTo>
                <a:cubicBezTo>
                  <a:pt x="8498727" y="2913489"/>
                  <a:pt x="8492851" y="2932375"/>
                  <a:pt x="8484037" y="2962173"/>
                </a:cubicBezTo>
                <a:cubicBezTo>
                  <a:pt x="8487814" y="2960495"/>
                  <a:pt x="8476483" y="2965531"/>
                  <a:pt x="8458016" y="2973925"/>
                </a:cubicBezTo>
                <a:cubicBezTo>
                  <a:pt x="8522229" y="2988194"/>
                  <a:pt x="8618757" y="2945806"/>
                  <a:pt x="8632607" y="2911811"/>
                </a:cubicBezTo>
                <a:cubicBezTo>
                  <a:pt x="8612462" y="2896702"/>
                  <a:pt x="8594835" y="2884111"/>
                  <a:pt x="8570493" y="2866064"/>
                </a:cubicBezTo>
                <a:cubicBezTo>
                  <a:pt x="8566716" y="2888728"/>
                  <a:pt x="8562519" y="2911811"/>
                  <a:pt x="8555804" y="2952101"/>
                </a:cubicBezTo>
                <a:cubicBezTo>
                  <a:pt x="8539436" y="2925660"/>
                  <a:pt x="8531042" y="2912650"/>
                  <a:pt x="8522649" y="2899640"/>
                </a:cubicBezTo>
                <a:close/>
                <a:moveTo>
                  <a:pt x="8890717" y="2189104"/>
                </a:moveTo>
                <a:cubicBezTo>
                  <a:pt x="8986406" y="2191622"/>
                  <a:pt x="9055655" y="2145876"/>
                  <a:pt x="9108537" y="2070332"/>
                </a:cubicBezTo>
                <a:cubicBezTo>
                  <a:pt x="9035930" y="2110202"/>
                  <a:pt x="8963323" y="2149653"/>
                  <a:pt x="8890717" y="2189104"/>
                </a:cubicBezTo>
                <a:close/>
                <a:moveTo>
                  <a:pt x="8384990" y="1827751"/>
                </a:moveTo>
                <a:cubicBezTo>
                  <a:pt x="8387928" y="1833626"/>
                  <a:pt x="8390866" y="1839082"/>
                  <a:pt x="8393384" y="1844958"/>
                </a:cubicBezTo>
                <a:cubicBezTo>
                  <a:pt x="8471866" y="1806766"/>
                  <a:pt x="8549929" y="1768994"/>
                  <a:pt x="8628410" y="1730802"/>
                </a:cubicBezTo>
                <a:cubicBezTo>
                  <a:pt x="8624213" y="1722828"/>
                  <a:pt x="8620437" y="1714854"/>
                  <a:pt x="8616240" y="1706880"/>
                </a:cubicBezTo>
                <a:cubicBezTo>
                  <a:pt x="8539017" y="1747170"/>
                  <a:pt x="8462213" y="1787460"/>
                  <a:pt x="8384990" y="1827751"/>
                </a:cubicBezTo>
                <a:close/>
                <a:moveTo>
                  <a:pt x="8690105" y="2561789"/>
                </a:moveTo>
                <a:cubicBezTo>
                  <a:pt x="8692203" y="2565986"/>
                  <a:pt x="8693882" y="2570602"/>
                  <a:pt x="8695981" y="2574799"/>
                </a:cubicBezTo>
                <a:cubicBezTo>
                  <a:pt x="8764391" y="2549198"/>
                  <a:pt x="8833219" y="2523178"/>
                  <a:pt x="8901629" y="2497576"/>
                </a:cubicBezTo>
                <a:cubicBezTo>
                  <a:pt x="8897851" y="2488343"/>
                  <a:pt x="8893654" y="2479530"/>
                  <a:pt x="8889878" y="2470296"/>
                </a:cubicBezTo>
                <a:cubicBezTo>
                  <a:pt x="8823147" y="2500514"/>
                  <a:pt x="8756416" y="2531151"/>
                  <a:pt x="8690105" y="2561789"/>
                </a:cubicBezTo>
                <a:close/>
                <a:moveTo>
                  <a:pt x="9090070" y="2250379"/>
                </a:moveTo>
                <a:cubicBezTo>
                  <a:pt x="9197511" y="2250798"/>
                  <a:pt x="9202127" y="2247441"/>
                  <a:pt x="9208842" y="2166441"/>
                </a:cubicBezTo>
                <a:cubicBezTo>
                  <a:pt x="9162676" y="2198757"/>
                  <a:pt x="9126582" y="2224358"/>
                  <a:pt x="9090070" y="2250379"/>
                </a:cubicBezTo>
                <a:close/>
                <a:moveTo>
                  <a:pt x="9406517" y="1267045"/>
                </a:moveTo>
                <a:cubicBezTo>
                  <a:pt x="9401060" y="1258651"/>
                  <a:pt x="9396024" y="1250257"/>
                  <a:pt x="9390568" y="1241863"/>
                </a:cubicBezTo>
                <a:cubicBezTo>
                  <a:pt x="9344821" y="1267464"/>
                  <a:pt x="9299076" y="1293066"/>
                  <a:pt x="9253330" y="1318667"/>
                </a:cubicBezTo>
                <a:cubicBezTo>
                  <a:pt x="9257527" y="1325801"/>
                  <a:pt x="9261724" y="1332516"/>
                  <a:pt x="9265920" y="1339651"/>
                </a:cubicBezTo>
                <a:cubicBezTo>
                  <a:pt x="9312926" y="1315309"/>
                  <a:pt x="9359511" y="1291387"/>
                  <a:pt x="9406517" y="1267045"/>
                </a:cubicBezTo>
                <a:close/>
                <a:moveTo>
                  <a:pt x="9129101" y="2511006"/>
                </a:moveTo>
                <a:cubicBezTo>
                  <a:pt x="9082096" y="2546260"/>
                  <a:pt x="9043485" y="2575219"/>
                  <a:pt x="9006971" y="2602499"/>
                </a:cubicBezTo>
                <a:cubicBezTo>
                  <a:pt x="9074541" y="2605437"/>
                  <a:pt x="9124484" y="2573960"/>
                  <a:pt x="9129101" y="2511006"/>
                </a:cubicBezTo>
                <a:close/>
                <a:moveTo>
                  <a:pt x="5158832" y="291265"/>
                </a:moveTo>
                <a:cubicBezTo>
                  <a:pt x="5152956" y="206907"/>
                  <a:pt x="5100495" y="229151"/>
                  <a:pt x="5064402" y="219918"/>
                </a:cubicBezTo>
                <a:cubicBezTo>
                  <a:pt x="5061044" y="226213"/>
                  <a:pt x="5057687" y="232928"/>
                  <a:pt x="5054329" y="239223"/>
                </a:cubicBezTo>
                <a:cubicBezTo>
                  <a:pt x="5086225" y="255172"/>
                  <a:pt x="5118122" y="271120"/>
                  <a:pt x="5158832" y="291265"/>
                </a:cubicBezTo>
                <a:close/>
                <a:moveTo>
                  <a:pt x="9715408" y="1964570"/>
                </a:moveTo>
                <a:cubicBezTo>
                  <a:pt x="9721284" y="1972544"/>
                  <a:pt x="9727580" y="1980518"/>
                  <a:pt x="9733455" y="1988492"/>
                </a:cubicBezTo>
                <a:cubicBezTo>
                  <a:pt x="9768289" y="1961212"/>
                  <a:pt x="9803124" y="1934352"/>
                  <a:pt x="9837957" y="1907072"/>
                </a:cubicBezTo>
                <a:cubicBezTo>
                  <a:pt x="9832921" y="1900777"/>
                  <a:pt x="9827885" y="1894062"/>
                  <a:pt x="9822849" y="1887766"/>
                </a:cubicBezTo>
                <a:cubicBezTo>
                  <a:pt x="9787175" y="1913368"/>
                  <a:pt x="9751502" y="1938969"/>
                  <a:pt x="9715408" y="1964570"/>
                </a:cubicBezTo>
                <a:close/>
              </a:path>
            </a:pathLst>
          </a:custGeom>
          <a:solidFill>
            <a:schemeClr val="accent1">
              <a:alpha val="20000"/>
            </a:schemeClr>
          </a:solidFill>
          <a:ln w="3489" cap="flat">
            <a:noFill/>
            <a:miter/>
          </a:ln>
        </p:spPr>
        <p:txBody>
          <a:bodyPr vert="horz" wrap="square" lIns="91440" tIns="45720" rIns="91440" bIns="45720" rtlCol="0" anchor="ctr"/>
          <a:lstStyle/>
          <a:p>
            <a:pPr algn="l"/>
            <a:endParaRPr kumimoji="1" lang="zh-CN" altLang="en-US"/>
          </a:p>
        </p:txBody>
      </p:sp>
      <p:sp>
        <p:nvSpPr>
          <p:cNvPr id="4" name="标题 1"/>
          <p:cNvSpPr txBox="1"/>
          <p:nvPr/>
        </p:nvSpPr>
        <p:spPr>
          <a:xfrm rot="0" flipH="0" flipV="0">
            <a:off x="923973" y="4437899"/>
            <a:ext cx="3116588" cy="463413"/>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F0A22E">
                    <a:alpha val="100000"/>
                  </a:srgbClr>
                </a:solidFill>
                <a:latin typeface="Source Han Sans CN Bold"/>
                <a:ea typeface="Source Han Sans CN Bold"/>
                <a:cs typeface="Source Han Sans CN Bold"/>
              </a:rPr>
              <a:t> Understanding the Project's Goal</a:t>
            </a:r>
            <a:endParaRPr kumimoji="1" lang="zh-CN" altLang="en-US"/>
          </a:p>
        </p:txBody>
      </p:sp>
      <p:sp>
        <p:nvSpPr>
          <p:cNvPr id="5" name="标题 1"/>
          <p:cNvSpPr txBox="1"/>
          <p:nvPr/>
        </p:nvSpPr>
        <p:spPr>
          <a:xfrm rot="0" flipH="0" flipV="0">
            <a:off x="923973" y="4947032"/>
            <a:ext cx="3116588" cy="1047368"/>
          </a:xfrm>
          <a:prstGeom prst="rect">
            <a:avLst/>
          </a:prstGeom>
          <a:noFill/>
          <a:ln cap="sq">
            <a:noFill/>
          </a:ln>
        </p:spPr>
        <p:txBody>
          <a:bodyPr vert="horz" wrap="square" lIns="0" tIns="0" rIns="0" bIns="0" rtlCol="0" anchor="t"/>
          <a:lstStyle/>
          <a:p>
            <a:pPr algn="l"/>
            <a:r>
              <a:rPr kumimoji="1" lang="en-US" altLang="zh-CN" sz="917">
                <a:ln w="12700">
                  <a:noFill/>
                </a:ln>
                <a:solidFill>
                  <a:srgbClr val="262626">
                    <a:alpha val="100000"/>
                  </a:srgbClr>
                </a:solidFill>
                <a:latin typeface="Source Han Sans"/>
                <a:ea typeface="Source Han Sans"/>
                <a:cs typeface="Source Han Sans"/>
              </a:rPr>
              <a:t>This section will introduce the audience to the project's objective, which is to build a deep learning model capable of classifying images of cats and dogs. The goal is to provide a brief overview of the motivation behind the project and its potential applications in the field of computer vision.</a:t>
            </a:r>
            <a:endParaRPr kumimoji="1" lang="zh-CN" altLang="en-US"/>
          </a:p>
        </p:txBody>
      </p:sp>
      <p:sp>
        <p:nvSpPr>
          <p:cNvPr id="6" name="标题 1"/>
          <p:cNvSpPr txBox="1"/>
          <p:nvPr/>
        </p:nvSpPr>
        <p:spPr>
          <a:xfrm rot="0" flipH="0" flipV="0">
            <a:off x="4671251" y="4437899"/>
            <a:ext cx="3116588" cy="463413"/>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A5644E">
                    <a:alpha val="100000"/>
                  </a:srgbClr>
                </a:solidFill>
                <a:latin typeface="Source Han Sans CN Bold"/>
                <a:ea typeface="Source Han Sans CN Bold"/>
                <a:cs typeface="Source Han Sans CN Bold"/>
              </a:rPr>
              <a:t> The Importance of Transfer Learning</a:t>
            </a:r>
            <a:endParaRPr kumimoji="1" lang="zh-CN" altLang="en-US"/>
          </a:p>
        </p:txBody>
      </p:sp>
      <p:sp>
        <p:nvSpPr>
          <p:cNvPr id="7" name="标题 1"/>
          <p:cNvSpPr txBox="1"/>
          <p:nvPr/>
        </p:nvSpPr>
        <p:spPr>
          <a:xfrm rot="0" flipH="0" flipV="0">
            <a:off x="4671251" y="4947032"/>
            <a:ext cx="3116588" cy="1047368"/>
          </a:xfrm>
          <a:prstGeom prst="rect">
            <a:avLst/>
          </a:prstGeom>
          <a:noFill/>
          <a:ln cap="sq">
            <a:noFill/>
          </a:ln>
        </p:spPr>
        <p:txBody>
          <a:bodyPr vert="horz" wrap="square" lIns="0" tIns="0" rIns="0" bIns="0" rtlCol="0" anchor="t"/>
          <a:lstStyle/>
          <a:p>
            <a:pPr algn="l"/>
            <a:r>
              <a:rPr kumimoji="1" lang="en-US" altLang="zh-CN" sz="917">
                <a:ln w="12700">
                  <a:noFill/>
                </a:ln>
                <a:solidFill>
                  <a:srgbClr val="262626">
                    <a:alpha val="100000"/>
                  </a:srgbClr>
                </a:solidFill>
                <a:latin typeface="Source Han Sans"/>
                <a:ea typeface="Source Han Sans"/>
                <a:cs typeface="Source Han Sans"/>
              </a:rPr>
              <a:t>Here, we will discuss the concept of transfer learning and its significance in our project. By leveraging a pre- trained model like ResNet50, we can significantly reduce the training time and improve the model's performance, especially when working with limited data.</a:t>
            </a:r>
            <a:endParaRPr kumimoji="1" lang="zh-CN" altLang="en-US"/>
          </a:p>
        </p:txBody>
      </p:sp>
      <p:sp>
        <p:nvSpPr>
          <p:cNvPr id="8" name="标题 1"/>
          <p:cNvSpPr txBox="1"/>
          <p:nvPr/>
        </p:nvSpPr>
        <p:spPr>
          <a:xfrm rot="18900000" flipH="0" flipV="0">
            <a:off x="660400" y="4665174"/>
            <a:ext cx="138772" cy="138772"/>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8900000" flipH="0" flipV="0">
            <a:off x="4391461" y="4665174"/>
            <a:ext cx="138772" cy="138772"/>
          </a:xfrm>
          <a:prstGeom prst="round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0" flipH="0" flipV="0">
            <a:off x="8402312" y="4437899"/>
            <a:ext cx="3116588" cy="463413"/>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A5644E">
                    <a:alpha val="100000"/>
                  </a:srgbClr>
                </a:solidFill>
                <a:latin typeface="Source Han Sans CN Bold"/>
                <a:ea typeface="Source Han Sans CN Bold"/>
                <a:cs typeface="Source Han Sans CN Bold"/>
              </a:rPr>
              <a:t>The Role of TensorFlow and Keras</a:t>
            </a:r>
            <a:endParaRPr kumimoji="1" lang="zh-CN" altLang="en-US"/>
          </a:p>
        </p:txBody>
      </p:sp>
      <p:sp>
        <p:nvSpPr>
          <p:cNvPr id="11" name="标题 1"/>
          <p:cNvSpPr txBox="1"/>
          <p:nvPr/>
        </p:nvSpPr>
        <p:spPr>
          <a:xfrm rot="0" flipH="0" flipV="0">
            <a:off x="8402312" y="4947032"/>
            <a:ext cx="3116588" cy="1047368"/>
          </a:xfrm>
          <a:prstGeom prst="rect">
            <a:avLst/>
          </a:prstGeom>
          <a:noFill/>
          <a:ln cap="sq">
            <a:noFill/>
          </a:ln>
        </p:spPr>
        <p:txBody>
          <a:bodyPr vert="horz" wrap="square" lIns="0" tIns="0" rIns="0" bIns="0" rtlCol="0" anchor="t"/>
          <a:lstStyle/>
          <a:p>
            <a:pPr algn="l"/>
            <a:r>
              <a:rPr kumimoji="1" lang="en-US" altLang="zh-CN" sz="917">
                <a:ln w="12700">
                  <a:noFill/>
                </a:ln>
                <a:solidFill>
                  <a:srgbClr val="262626">
                    <a:alpha val="100000"/>
                  </a:srgbClr>
                </a:solidFill>
                <a:latin typeface="Source Han Sans"/>
                <a:ea typeface="Source Han Sans"/>
                <a:cs typeface="Source Han Sans"/>
              </a:rPr>
              <a:t>This part will highlight the importance of TensorFlow and Keras in the development of our deep learning model. We will explain how these frameworks provide the necessary tools and APIs to build, train, and deploy our cat vs. dog classifier efficiently.</a:t>
            </a:r>
            <a:endParaRPr kumimoji="1" lang="zh-CN" altLang="en-US"/>
          </a:p>
        </p:txBody>
      </p:sp>
      <p:sp>
        <p:nvSpPr>
          <p:cNvPr id="12" name="标题 1"/>
          <p:cNvSpPr txBox="1"/>
          <p:nvPr/>
        </p:nvSpPr>
        <p:spPr>
          <a:xfrm rot="18900000" flipH="0" flipV="0">
            <a:off x="8122522" y="4665174"/>
            <a:ext cx="138772" cy="138772"/>
          </a:xfrm>
          <a:prstGeom prst="round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Introduction to the Classifier</a:t>
            </a:r>
            <a:endParaRPr kumimoji="1" lang="zh-CN" altLang="en-US"/>
          </a:p>
        </p:txBody>
      </p:sp>
      <p:sp>
        <p:nvSpPr>
          <p:cNvPr id="15"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6" name=""/>
          <p:cNvPicPr>
            <a:picLocks noChangeAspect="1"/>
          </p:cNvPicPr>
          <p:nvPr/>
        </p:nvPicPr>
        <p:blipFill>
          <a:blip r:embed="rId2">
            <a:alphaModFix amt="100000"/>
          </a:blip>
          <a:srcRect l="0" t="0" r="0" b="0"/>
          <a:stretch>
            <a:fillRect/>
          </a:stretch>
        </p:blipFill>
        <p:spPr>
          <a:xfrm rot="0" flipH="0" flipV="0">
            <a:off x="3098800" y="965200"/>
            <a:ext cx="6096000" cy="3429000"/>
          </a:xfrm>
          <a:prstGeom prst="rect">
            <a:avLst/>
          </a:prstGeom>
        </p:spPr>
      </p:pic>
    </p:spTree>
  </p:cSl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660400" y="4350027"/>
            <a:ext cx="6463881" cy="1784073"/>
          </a:xfrm>
          <a:prstGeom prst="rect">
            <a:avLst/>
          </a:prstGeom>
          <a:noFill/>
          <a:ln>
            <a:noFill/>
          </a:ln>
        </p:spPr>
        <p:txBody>
          <a:bodyPr vert="horz" wrap="square" lIns="0" tIns="0" rIns="0" bIns="0" rtlCol="0" anchor="t"/>
          <a:lstStyle/>
          <a:p>
            <a:pPr algn="l"/>
            <a:r>
              <a:rPr kumimoji="1" lang="en-US" altLang="zh-CN" sz="4400">
                <a:ln w="12700">
                  <a:noFill/>
                </a:ln>
                <a:solidFill>
                  <a:srgbClr val="FFFFFF">
                    <a:alpha val="100000"/>
                  </a:srgbClr>
                </a:solidFill>
                <a:latin typeface="OPPOSans H"/>
                <a:ea typeface="OPPOSans H"/>
                <a:cs typeface="OPPOSans H"/>
              </a:rPr>
              <a:t>Setting Up the Environment</a:t>
            </a:r>
            <a:endParaRPr kumimoji="1" lang="zh-CN" altLang="en-US"/>
          </a:p>
        </p:txBody>
      </p:sp>
      <p:sp>
        <p:nvSpPr>
          <p:cNvPr id="4" name="标题 1"/>
          <p:cNvSpPr txBox="1"/>
          <p:nvPr/>
        </p:nvSpPr>
        <p:spPr>
          <a:xfrm rot="0" flipH="0" flipV="0">
            <a:off x="1048026" y="351693"/>
            <a:ext cx="4096729" cy="3989196"/>
          </a:xfrm>
          <a:prstGeom prst="rect">
            <a:avLst/>
          </a:prstGeom>
          <a:noFill/>
          <a:ln>
            <a:noFill/>
          </a:ln>
        </p:spPr>
        <p:txBody>
          <a:bodyPr vert="horz" wrap="square" lIns="0" tIns="0" rIns="0" bIns="0" rtlCol="0" anchor="b"/>
          <a:lstStyle/>
          <a:p>
            <a:pPr algn="l"/>
            <a:r>
              <a:rPr kumimoji="1" lang="en-US" altLang="zh-CN" sz="16600">
                <a:ln w="12700">
                  <a:noFill/>
                </a:ln>
                <a:solidFill>
                  <a:srgbClr val="FFFFFF">
                    <a:alpha val="50000"/>
                  </a:srgbClr>
                </a:solidFill>
                <a:latin typeface="OPPOSans H"/>
                <a:ea typeface="OPPOSans H"/>
                <a:cs typeface="OPPOSans H"/>
              </a:rPr>
              <a:t>02</a:t>
            </a:r>
            <a:endParaRPr kumimoji="1" lang="zh-CN" altLang="en-US"/>
          </a:p>
        </p:txBody>
      </p:sp>
      <p:sp>
        <p:nvSpPr>
          <p:cNvPr id="5" name="标题 1"/>
          <p:cNvSpPr txBox="1"/>
          <p:nvPr/>
        </p:nvSpPr>
        <p:spPr>
          <a:xfrm rot="0" flipH="0" flipV="0">
            <a:off x="11349925" y="5763356"/>
            <a:ext cx="162092" cy="125321"/>
          </a:xfrm>
          <a:custGeom>
            <a:avLst/>
            <a:gdLst>
              <a:gd name="connsiteX0" fmla="*/ 9855 w 162092"/>
              <a:gd name="connsiteY0" fmla="*/ 105905 h 125321"/>
              <a:gd name="connsiteX1" fmla="*/ 152826 w 162092"/>
              <a:gd name="connsiteY1" fmla="*/ 105905 h 125321"/>
              <a:gd name="connsiteX2" fmla="*/ 152826 w 162092"/>
              <a:gd name="connsiteY2" fmla="*/ 125321 h 125321"/>
              <a:gd name="connsiteX3" fmla="*/ 9855 w 162092"/>
              <a:gd name="connsiteY3" fmla="*/ 125321 h 125321"/>
              <a:gd name="connsiteX4" fmla="*/ 9855 w 162092"/>
              <a:gd name="connsiteY4" fmla="*/ 105905 h 125321"/>
              <a:gd name="connsiteX5" fmla="*/ 9855 w 162092"/>
              <a:gd name="connsiteY5" fmla="*/ 52952 h 125321"/>
              <a:gd name="connsiteX6" fmla="*/ 116936 w 162092"/>
              <a:gd name="connsiteY6" fmla="*/ 52952 h 125321"/>
              <a:gd name="connsiteX7" fmla="*/ 116936 w 162092"/>
              <a:gd name="connsiteY7" fmla="*/ 72368 h 125321"/>
              <a:gd name="connsiteX8" fmla="*/ 9855 w 162092"/>
              <a:gd name="connsiteY8" fmla="*/ 72368 h 125321"/>
              <a:gd name="connsiteX9" fmla="*/ 9855 w 162092"/>
              <a:gd name="connsiteY9" fmla="*/ 52952 h 125321"/>
              <a:gd name="connsiteX10" fmla="*/ 9267 w 162092"/>
              <a:gd name="connsiteY10" fmla="*/ 0 h 125321"/>
              <a:gd name="connsiteX11" fmla="*/ 152238 w 162092"/>
              <a:gd name="connsiteY11" fmla="*/ 0 h 125321"/>
              <a:gd name="connsiteX12" fmla="*/ 152238 w 162092"/>
              <a:gd name="connsiteY12" fmla="*/ 19416 h 125321"/>
              <a:gd name="connsiteX13" fmla="*/ 9267 w 162092"/>
              <a:gd name="connsiteY13" fmla="*/ 19416 h 125321"/>
              <a:gd name="connsiteX14" fmla="*/ 9267 w 162092"/>
              <a:gd name="connsiteY14" fmla="*/ 0 h 125321"/>
            </a:gdLst>
            <a:rect l="l" t="t" r="r" b="b"/>
            <a:pathLst>
              <a:path w="162092" h="125321">
                <a:moveTo>
                  <a:pt x="9855" y="105905"/>
                </a:moveTo>
                <a:lnTo>
                  <a:pt x="152826" y="105905"/>
                </a:lnTo>
                <a:cubicBezTo>
                  <a:pt x="165181" y="105905"/>
                  <a:pt x="165181" y="125321"/>
                  <a:pt x="152826" y="125321"/>
                </a:cubicBezTo>
                <a:lnTo>
                  <a:pt x="9855" y="125321"/>
                </a:lnTo>
                <a:cubicBezTo>
                  <a:pt x="-2501" y="125321"/>
                  <a:pt x="-2501" y="105905"/>
                  <a:pt x="9855" y="105905"/>
                </a:cubicBezTo>
                <a:close/>
                <a:moveTo>
                  <a:pt x="9855" y="52952"/>
                </a:moveTo>
                <a:lnTo>
                  <a:pt x="116936" y="52952"/>
                </a:lnTo>
                <a:cubicBezTo>
                  <a:pt x="129292" y="52952"/>
                  <a:pt x="129292" y="72368"/>
                  <a:pt x="116936" y="72368"/>
                </a:cubicBezTo>
                <a:lnTo>
                  <a:pt x="9855" y="72368"/>
                </a:lnTo>
                <a:cubicBezTo>
                  <a:pt x="-2501" y="72368"/>
                  <a:pt x="-2501" y="52952"/>
                  <a:pt x="9855" y="52952"/>
                </a:cubicBezTo>
                <a:close/>
                <a:moveTo>
                  <a:pt x="9267" y="0"/>
                </a:moveTo>
                <a:lnTo>
                  <a:pt x="152238" y="0"/>
                </a:lnTo>
                <a:cubicBezTo>
                  <a:pt x="164593" y="0"/>
                  <a:pt x="164593" y="19416"/>
                  <a:pt x="152238" y="19416"/>
                </a:cubicBezTo>
                <a:lnTo>
                  <a:pt x="9267" y="19416"/>
                </a:lnTo>
                <a:cubicBezTo>
                  <a:pt x="-3089" y="19416"/>
                  <a:pt x="-3089" y="0"/>
                  <a:pt x="9267" y="0"/>
                </a:cubicBezTo>
                <a:close/>
              </a:path>
            </a:pathLst>
          </a:custGeom>
          <a:solidFill>
            <a:schemeClr val="bg1"/>
          </a:solidFill>
          <a:ln w="5879"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rot="0" flipH="0" flipV="0">
            <a:off x="11105176" y="576112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0" flipH="0" flipV="0">
            <a:off x="660400" y="1967949"/>
            <a:ext cx="134730" cy="216673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0" flipH="0" flipV="0">
            <a:off x="11438513" y="757924"/>
            <a:ext cx="80387" cy="80387"/>
          </a:xfrm>
          <a:prstGeom prst="ellipse">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11287788" y="757924"/>
            <a:ext cx="80387" cy="80387"/>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
          <p:cNvPicPr>
            <a:picLocks noChangeAspect="1"/>
          </p:cNvPicPr>
          <p:nvPr/>
        </p:nvPicPr>
        <p:blipFill>
          <a:blip r:embed="rId2">
            <a:alphaModFix amt="100000"/>
          </a:blip>
          <a:srcRect l="28912" t="0" r="28912" b="0"/>
          <a:stretch>
            <a:fillRect/>
          </a:stretch>
        </p:blipFill>
        <p:spPr>
          <a:xfrm rot="0" flipH="0" flipV="0">
            <a:off x="0" y="1340079"/>
            <a:ext cx="12192000" cy="1886674"/>
          </a:xfrm>
          <a:custGeom>
            <a:avLst/>
            <a:gdLst/>
            <a:rect l="l" t="t" r="r" b="b"/>
            <a:pathLst>
              <a:path w="12192000" h="1892300">
                <a:moveTo>
                  <a:pt x="0" y="0"/>
                </a:moveTo>
                <a:lnTo>
                  <a:pt x="12192000" y="0"/>
                </a:lnTo>
                <a:lnTo>
                  <a:pt x="12192000" y="1886674"/>
                </a:lnTo>
                <a:lnTo>
                  <a:pt x="0" y="1886674"/>
                </a:lnTo>
                <a:close/>
              </a:path>
            </a:pathLst>
          </a:custGeom>
          <a:noFill/>
          <a:ln>
            <a:noFill/>
          </a:ln>
        </p:spPr>
      </p:pic>
      <p:sp>
        <p:nvSpPr>
          <p:cNvPr id="4" name="标题 1"/>
          <p:cNvSpPr txBox="1"/>
          <p:nvPr/>
        </p:nvSpPr>
        <p:spPr>
          <a:xfrm rot="0" flipH="0" flipV="0">
            <a:off x="1014730" y="2808520"/>
            <a:ext cx="3342641" cy="648182"/>
          </a:xfrm>
          <a:prstGeom prst="roundRect">
            <a:avLst>
              <a:gd name="adj" fmla="val 50000"/>
            </a:avLst>
          </a:prstGeom>
          <a:solidFill>
            <a:schemeClr val="accent1">
              <a:lumMod val="40000"/>
              <a:lumOff val="60000"/>
              <a:alpha val="58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0" flipH="0" flipV="0">
            <a:off x="660400" y="2719010"/>
            <a:ext cx="845598" cy="845596"/>
          </a:xfrm>
          <a:prstGeom prst="ellipse">
            <a:avLst/>
          </a:prstGeom>
          <a:solidFill>
            <a:schemeClr val="accent1"/>
          </a:solidFill>
          <a:ln w="12700" cap="sq">
            <a:noFill/>
            <a:miter/>
          </a:ln>
          <a:effectLst>
            <a:outerShdw dist="50800" blurRad="50800" dir="5400000" sx="100000" sy="100000" kx="0" ky="0" algn="ctr" rotWithShape="0">
              <a:schemeClr val="accent1">
                <a:lumMod val="75000"/>
                <a:alpha val="25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rot="0" flipH="0" flipV="0">
            <a:off x="571075" y="2629686"/>
            <a:ext cx="1024244" cy="1024242"/>
          </a:xfrm>
          <a:prstGeom prst="ellipse">
            <a:avLst/>
          </a:prstGeom>
          <a:noFill/>
          <a:ln w="22225" cap="sq">
            <a:solidFill>
              <a:schemeClr val="accent1"/>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0" flipH="0" flipV="0">
            <a:off x="901635" y="2953014"/>
            <a:ext cx="363126" cy="37758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2700"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rot="0" flipH="0" flipV="0">
            <a:off x="1333500" y="4189572"/>
            <a:ext cx="2736898" cy="361853"/>
          </a:xfrm>
          <a:prstGeom prst="rect">
            <a:avLst/>
          </a:prstGeom>
          <a:noFill/>
          <a:ln cap="sq">
            <a:noFill/>
          </a:ln>
        </p:spPr>
        <p:txBody>
          <a:bodyPr vert="horz" wrap="square" lIns="0" tIns="0" rIns="0" bIns="0" rtlCol="0" anchor="b"/>
          <a:lstStyle/>
          <a:p>
            <a:pPr algn="l"/>
            <a:r>
              <a:rPr kumimoji="1" lang="en-US" altLang="zh-CN" sz="1200">
                <a:ln w="12700">
                  <a:noFill/>
                </a:ln>
                <a:solidFill>
                  <a:srgbClr val="262626">
                    <a:alpha val="100000"/>
                  </a:srgbClr>
                </a:solidFill>
                <a:latin typeface="Source Han Sans CN Bold"/>
                <a:ea typeface="Source Han Sans CN Bold"/>
                <a:cs typeface="Source Han Sans CN Bold"/>
              </a:rPr>
              <a:t>Necessity of Libraries and Modules</a:t>
            </a:r>
            <a:endParaRPr kumimoji="1" lang="zh-CN" altLang="en-US"/>
          </a:p>
        </p:txBody>
      </p:sp>
      <p:sp>
        <p:nvSpPr>
          <p:cNvPr id="9" name="标题 1"/>
          <p:cNvSpPr txBox="1"/>
          <p:nvPr/>
        </p:nvSpPr>
        <p:spPr>
          <a:xfrm rot="0" flipH="0" flipV="0">
            <a:off x="1333500" y="4596584"/>
            <a:ext cx="2736898" cy="1639115"/>
          </a:xfrm>
          <a:prstGeom prst="rect">
            <a:avLst/>
          </a:prstGeom>
          <a:noFill/>
          <a:ln cap="sq">
            <a:noFill/>
          </a:ln>
        </p:spPr>
        <p:txBody>
          <a:bodyPr vert="horz" wrap="square" lIns="0" tIns="0" rIns="0" bIns="0" rtlCol="0" anchor="t"/>
          <a:lstStyle/>
          <a:p>
            <a:pPr algn="l"/>
            <a:r>
              <a:rPr kumimoji="1" lang="en-US" altLang="zh-CN" sz="1046">
                <a:ln w="12700">
                  <a:noFill/>
                </a:ln>
                <a:solidFill>
                  <a:srgbClr val="000000">
                    <a:alpha val="100000"/>
                  </a:srgbClr>
                </a:solidFill>
                <a:latin typeface="Source Han Sans"/>
                <a:ea typeface="Source Han Sans"/>
                <a:cs typeface="Source Han Sans"/>
              </a:rPr>
              <a:t>In this section, we will detail the importance of each library and module imported for the project. We will explain the role of general libraries like 'os' and 'matplotlib', as well as TensorFlow and Keras- specific modules that are crucial for building and training our model.</a:t>
            </a:r>
            <a:endParaRPr kumimoji="1" lang="zh-CN" altLang="en-US"/>
          </a:p>
        </p:txBody>
      </p:sp>
      <p:sp>
        <p:nvSpPr>
          <p:cNvPr id="10" name="标题 1"/>
          <p:cNvSpPr txBox="1"/>
          <p:nvPr/>
        </p:nvSpPr>
        <p:spPr>
          <a:xfrm rot="0" flipH="0" flipV="0">
            <a:off x="5025342" y="4189573"/>
            <a:ext cx="2736898" cy="361853"/>
          </a:xfrm>
          <a:prstGeom prst="rect">
            <a:avLst/>
          </a:prstGeom>
          <a:noFill/>
          <a:ln cap="sq">
            <a:noFill/>
          </a:ln>
        </p:spPr>
        <p:txBody>
          <a:bodyPr vert="horz" wrap="square" lIns="0" tIns="0" rIns="0" bIns="0" rtlCol="0" anchor="b"/>
          <a:lstStyle/>
          <a:p>
            <a:pPr algn="l"/>
            <a:r>
              <a:rPr kumimoji="1" lang="en-US" altLang="zh-CN" sz="1200">
                <a:ln w="12700">
                  <a:noFill/>
                </a:ln>
                <a:solidFill>
                  <a:srgbClr val="262626">
                    <a:alpha val="100000"/>
                  </a:srgbClr>
                </a:solidFill>
                <a:latin typeface="Source Han Sans CN Bold"/>
                <a:ea typeface="Source Han Sans CN Bold"/>
                <a:cs typeface="Source Han Sans CN Bold"/>
              </a:rPr>
              <a:t>Utilizing Pre-trained Models</a:t>
            </a:r>
            <a:endParaRPr kumimoji="1" lang="zh-CN" altLang="en-US"/>
          </a:p>
        </p:txBody>
      </p:sp>
      <p:sp>
        <p:nvSpPr>
          <p:cNvPr id="11" name="标题 1"/>
          <p:cNvSpPr txBox="1"/>
          <p:nvPr/>
        </p:nvSpPr>
        <p:spPr>
          <a:xfrm rot="0" flipH="0" flipV="0">
            <a:off x="5025342" y="4596585"/>
            <a:ext cx="2736898" cy="1639115"/>
          </a:xfrm>
          <a:prstGeom prst="rect">
            <a:avLst/>
          </a:prstGeom>
          <a:noFill/>
          <a:ln cap="sq">
            <a:noFill/>
          </a:ln>
        </p:spPr>
        <p:txBody>
          <a:bodyPr vert="horz" wrap="square" lIns="0" tIns="0" rIns="0" bIns="0" rtlCol="0" anchor="t"/>
          <a:lstStyle/>
          <a:p>
            <a:pPr algn="l"/>
            <a:r>
              <a:rPr kumimoji="1" lang="en-US" altLang="zh-CN" sz="1192">
                <a:ln w="12700">
                  <a:noFill/>
                </a:ln>
                <a:solidFill>
                  <a:srgbClr val="000000">
                    <a:alpha val="100000"/>
                  </a:srgbClr>
                </a:solidFill>
                <a:latin typeface="Source Han Sans"/>
                <a:ea typeface="Source Han Sans"/>
                <a:cs typeface="Source Han Sans"/>
              </a:rPr>
              <a:t>This part will focus on the benefits of using pre- trained models in transfer learning. We will discuss how models like ResNet50, which are pre- trained on large datasets like ImageNet, can be fine- tuned for our specific classification task.</a:t>
            </a:r>
            <a:endParaRPr kumimoji="1" lang="zh-CN" altLang="en-US"/>
          </a:p>
        </p:txBody>
      </p:sp>
      <p:sp>
        <p:nvSpPr>
          <p:cNvPr id="12" name="标题 1"/>
          <p:cNvSpPr txBox="1"/>
          <p:nvPr/>
        </p:nvSpPr>
        <p:spPr>
          <a:xfrm rot="0" flipH="0" flipV="0">
            <a:off x="782320" y="4185616"/>
            <a:ext cx="399164" cy="399164"/>
          </a:xfrm>
          <a:prstGeom prst="ellipse">
            <a:avLst/>
          </a:prstGeom>
          <a:solidFill>
            <a:schemeClr val="accent1"/>
          </a:solidFill>
          <a:ln w="12700" cap="sq">
            <a:noFill/>
            <a:miter/>
          </a:ln>
          <a:effectLst>
            <a:outerShdw dist="50800" blurRad="50800" dir="5400000" sx="100000" sy="100000" kx="0" ky="0" algn="ctr" rotWithShape="0">
              <a:schemeClr val="accent1">
                <a:lumMod val="75000"/>
                <a:alpha val="25000"/>
              </a:schemeClr>
            </a:outerShdw>
          </a:effectLst>
        </p:spPr>
        <p:txBody>
          <a:bodyPr vert="horz" wrap="square" lIns="91440" tIns="45720" rIns="91440" bIns="45720" rtlCol="0" anchor="ctr"/>
          <a:lstStyle/>
          <a:p>
            <a:pPr algn="ctr"/>
            <a:endParaRPr kumimoji="1" lang="zh-CN" altLang="en-US"/>
          </a:p>
        </p:txBody>
      </p:sp>
      <p:sp>
        <p:nvSpPr>
          <p:cNvPr id="13" name="标题 1"/>
          <p:cNvSpPr txBox="1"/>
          <p:nvPr/>
        </p:nvSpPr>
        <p:spPr>
          <a:xfrm rot="0" flipH="0" flipV="0">
            <a:off x="4417060" y="4185616"/>
            <a:ext cx="399164" cy="399164"/>
          </a:xfrm>
          <a:prstGeom prst="ellipse">
            <a:avLst/>
          </a:prstGeom>
          <a:solidFill>
            <a:schemeClr val="accent1"/>
          </a:solidFill>
          <a:ln w="12700" cap="sq">
            <a:noFill/>
            <a:miter/>
          </a:ln>
          <a:effectLst>
            <a:outerShdw dist="50800" blurRad="50800" dir="5400000" sx="100000" sy="100000" kx="0" ky="0" algn="ctr" rotWithShape="0">
              <a:schemeClr val="accent1">
                <a:lumMod val="75000"/>
                <a:alpha val="25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rot="0" flipH="0" flipV="0">
            <a:off x="6511675" y="1028700"/>
            <a:ext cx="5770496" cy="504130"/>
          </a:xfrm>
          <a:prstGeom prst="roundRect">
            <a:avLst>
              <a:gd name="adj" fmla="val 50000"/>
            </a:avLst>
          </a:prstGeom>
          <a:solidFill>
            <a:schemeClr val="accent1">
              <a:lumMod val="20000"/>
              <a:lumOff val="80000"/>
              <a:alpha val="58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0" flipH="0" flipV="0">
            <a:off x="8782002" y="4189573"/>
            <a:ext cx="2736898" cy="361853"/>
          </a:xfrm>
          <a:prstGeom prst="rect">
            <a:avLst/>
          </a:prstGeom>
          <a:noFill/>
          <a:ln cap="sq">
            <a:noFill/>
          </a:ln>
        </p:spPr>
        <p:txBody>
          <a:bodyPr vert="horz" wrap="square" lIns="0" tIns="0" rIns="0" bIns="0" rtlCol="0" anchor="b"/>
          <a:lstStyle/>
          <a:p>
            <a:pPr algn="l"/>
            <a:r>
              <a:rPr kumimoji="1" lang="en-US" altLang="zh-CN" sz="1200">
                <a:ln w="12700">
                  <a:noFill/>
                </a:ln>
                <a:solidFill>
                  <a:srgbClr val="262626">
                    <a:alpha val="100000"/>
                  </a:srgbClr>
                </a:solidFill>
                <a:latin typeface="Source Han Sans CN Bold"/>
                <a:ea typeface="Source Han Sans CN Bold"/>
                <a:cs typeface="Source Han Sans CN Bold"/>
              </a:rPr>
              <a:t>Preparing for Model Development</a:t>
            </a:r>
            <a:endParaRPr kumimoji="1" lang="zh-CN" altLang="en-US"/>
          </a:p>
        </p:txBody>
      </p:sp>
      <p:sp>
        <p:nvSpPr>
          <p:cNvPr id="16" name="标题 1"/>
          <p:cNvSpPr txBox="1"/>
          <p:nvPr/>
        </p:nvSpPr>
        <p:spPr>
          <a:xfrm rot="0" flipH="0" flipV="0">
            <a:off x="8782002" y="4596585"/>
            <a:ext cx="2736898" cy="1639115"/>
          </a:xfrm>
          <a:prstGeom prst="rect">
            <a:avLst/>
          </a:prstGeom>
          <a:noFill/>
          <a:ln cap="sq">
            <a:noFill/>
          </a:ln>
        </p:spPr>
        <p:txBody>
          <a:bodyPr vert="horz" wrap="square" lIns="0" tIns="0" rIns="0" bIns="0" rtlCol="0" anchor="t"/>
          <a:lstStyle/>
          <a:p>
            <a:pPr algn="l"/>
            <a:r>
              <a:rPr kumimoji="1" lang="en-US" altLang="zh-CN" sz="1192">
                <a:ln w="12700">
                  <a:noFill/>
                </a:ln>
                <a:solidFill>
                  <a:srgbClr val="000000">
                    <a:alpha val="100000"/>
                  </a:srgbClr>
                </a:solidFill>
                <a:latin typeface="Source Han Sans"/>
                <a:ea typeface="Source Han Sans"/>
                <a:cs typeface="Source Han Sans"/>
              </a:rPr>
              <a:t>The final subtopic under this main topic will cover the initial setup required for model development. This includes setting up the environment, understanding the functionality of each module, and preparing any necessary data preprocessing steps.</a:t>
            </a:r>
            <a:endParaRPr kumimoji="1" lang="zh-CN" altLang="en-US"/>
          </a:p>
        </p:txBody>
      </p:sp>
      <p:sp>
        <p:nvSpPr>
          <p:cNvPr id="17" name="标题 1"/>
          <p:cNvSpPr txBox="1"/>
          <p:nvPr/>
        </p:nvSpPr>
        <p:spPr>
          <a:xfrm rot="0" flipH="0" flipV="0">
            <a:off x="8173720" y="4185616"/>
            <a:ext cx="399164" cy="399164"/>
          </a:xfrm>
          <a:prstGeom prst="ellipse">
            <a:avLst/>
          </a:prstGeom>
          <a:solidFill>
            <a:schemeClr val="accent1"/>
          </a:solidFill>
          <a:ln w="12700" cap="sq">
            <a:noFill/>
            <a:miter/>
          </a:ln>
          <a:effectLst>
            <a:outerShdw dist="50800" blurRad="50800" dir="5400000" sx="100000" sy="100000" kx="0" ky="0" algn="ctr" rotWithShape="0">
              <a:schemeClr val="accent1">
                <a:lumMod val="75000"/>
                <a:alpha val="25000"/>
              </a:schemeClr>
            </a:outerShdw>
          </a:effectLst>
        </p:spPr>
        <p:txBody>
          <a:bodyPr vert="horz" wrap="square" lIns="91440" tIns="45720" rIns="91440" bIns="45720" rtlCol="0" anchor="ctr"/>
          <a:lstStyle/>
          <a:p>
            <a:pPr algn="ctr"/>
            <a:endParaRPr kumimoji="1" lang="zh-CN" altLang="en-US"/>
          </a:p>
        </p:txBody>
      </p:sp>
      <p:sp>
        <p:nvSpPr>
          <p:cNvPr id="18"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a:ea typeface="Source Han Sans CN Bold"/>
                <a:cs typeface="Source Han Sans CN Bold"/>
              </a:rPr>
              <a:t> Importing Libraries and Modules</a:t>
            </a:r>
            <a:endParaRPr kumimoji="1" lang="zh-CN" altLang="en-US"/>
          </a:p>
        </p:txBody>
      </p:sp>
      <p:sp>
        <p:nvSpPr>
          <p:cNvPr id="20"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660400" y="4350027"/>
            <a:ext cx="6463881" cy="1784073"/>
          </a:xfrm>
          <a:prstGeom prst="rect">
            <a:avLst/>
          </a:prstGeom>
          <a:noFill/>
          <a:ln>
            <a:noFill/>
          </a:ln>
        </p:spPr>
        <p:txBody>
          <a:bodyPr vert="horz" wrap="square" lIns="0" tIns="0" rIns="0" bIns="0" rtlCol="0" anchor="t"/>
          <a:lstStyle/>
          <a:p>
            <a:pPr algn="l"/>
            <a:r>
              <a:rPr kumimoji="1" lang="en-US" altLang="zh-CN" sz="3096">
                <a:ln w="12700">
                  <a:noFill/>
                </a:ln>
                <a:solidFill>
                  <a:srgbClr val="FFFFFF">
                    <a:alpha val="100000"/>
                  </a:srgbClr>
                </a:solidFill>
                <a:latin typeface="OPPOSans H"/>
                <a:ea typeface="OPPOSans H"/>
                <a:cs typeface="OPPOSans H"/>
              </a:rPr>
              <a:t> Data Preparation and Augmentation</a:t>
            </a:r>
            <a:endParaRPr kumimoji="1" lang="zh-CN" altLang="en-US"/>
          </a:p>
        </p:txBody>
      </p:sp>
      <p:sp>
        <p:nvSpPr>
          <p:cNvPr id="4" name="标题 1"/>
          <p:cNvSpPr txBox="1"/>
          <p:nvPr/>
        </p:nvSpPr>
        <p:spPr>
          <a:xfrm rot="0" flipH="0" flipV="0">
            <a:off x="1048026" y="351693"/>
            <a:ext cx="4096729" cy="3989196"/>
          </a:xfrm>
          <a:prstGeom prst="rect">
            <a:avLst/>
          </a:prstGeom>
          <a:noFill/>
          <a:ln>
            <a:noFill/>
          </a:ln>
        </p:spPr>
        <p:txBody>
          <a:bodyPr vert="horz" wrap="square" lIns="0" tIns="0" rIns="0" bIns="0" rtlCol="0" anchor="b"/>
          <a:lstStyle/>
          <a:p>
            <a:pPr algn="l"/>
            <a:r>
              <a:rPr kumimoji="1" lang="en-US" altLang="zh-CN" sz="16600">
                <a:ln w="12700">
                  <a:noFill/>
                </a:ln>
                <a:solidFill>
                  <a:srgbClr val="FFFFFF">
                    <a:alpha val="50000"/>
                  </a:srgbClr>
                </a:solidFill>
                <a:latin typeface="OPPOSans H"/>
                <a:ea typeface="OPPOSans H"/>
                <a:cs typeface="OPPOSans H"/>
              </a:rPr>
              <a:t>03</a:t>
            </a:r>
            <a:endParaRPr kumimoji="1" lang="zh-CN" altLang="en-US"/>
          </a:p>
        </p:txBody>
      </p:sp>
      <p:sp>
        <p:nvSpPr>
          <p:cNvPr id="5" name="标题 1"/>
          <p:cNvSpPr txBox="1"/>
          <p:nvPr/>
        </p:nvSpPr>
        <p:spPr>
          <a:xfrm rot="0" flipH="0" flipV="0">
            <a:off x="11349925" y="5763356"/>
            <a:ext cx="162092" cy="125321"/>
          </a:xfrm>
          <a:custGeom>
            <a:avLst/>
            <a:gdLst>
              <a:gd name="connsiteX0" fmla="*/ 9855 w 162092"/>
              <a:gd name="connsiteY0" fmla="*/ 105905 h 125321"/>
              <a:gd name="connsiteX1" fmla="*/ 152826 w 162092"/>
              <a:gd name="connsiteY1" fmla="*/ 105905 h 125321"/>
              <a:gd name="connsiteX2" fmla="*/ 152826 w 162092"/>
              <a:gd name="connsiteY2" fmla="*/ 125321 h 125321"/>
              <a:gd name="connsiteX3" fmla="*/ 9855 w 162092"/>
              <a:gd name="connsiteY3" fmla="*/ 125321 h 125321"/>
              <a:gd name="connsiteX4" fmla="*/ 9855 w 162092"/>
              <a:gd name="connsiteY4" fmla="*/ 105905 h 125321"/>
              <a:gd name="connsiteX5" fmla="*/ 9855 w 162092"/>
              <a:gd name="connsiteY5" fmla="*/ 52952 h 125321"/>
              <a:gd name="connsiteX6" fmla="*/ 116936 w 162092"/>
              <a:gd name="connsiteY6" fmla="*/ 52952 h 125321"/>
              <a:gd name="connsiteX7" fmla="*/ 116936 w 162092"/>
              <a:gd name="connsiteY7" fmla="*/ 72368 h 125321"/>
              <a:gd name="connsiteX8" fmla="*/ 9855 w 162092"/>
              <a:gd name="connsiteY8" fmla="*/ 72368 h 125321"/>
              <a:gd name="connsiteX9" fmla="*/ 9855 w 162092"/>
              <a:gd name="connsiteY9" fmla="*/ 52952 h 125321"/>
              <a:gd name="connsiteX10" fmla="*/ 9267 w 162092"/>
              <a:gd name="connsiteY10" fmla="*/ 0 h 125321"/>
              <a:gd name="connsiteX11" fmla="*/ 152238 w 162092"/>
              <a:gd name="connsiteY11" fmla="*/ 0 h 125321"/>
              <a:gd name="connsiteX12" fmla="*/ 152238 w 162092"/>
              <a:gd name="connsiteY12" fmla="*/ 19416 h 125321"/>
              <a:gd name="connsiteX13" fmla="*/ 9267 w 162092"/>
              <a:gd name="connsiteY13" fmla="*/ 19416 h 125321"/>
              <a:gd name="connsiteX14" fmla="*/ 9267 w 162092"/>
              <a:gd name="connsiteY14" fmla="*/ 0 h 125321"/>
            </a:gdLst>
            <a:rect l="l" t="t" r="r" b="b"/>
            <a:pathLst>
              <a:path w="162092" h="125321">
                <a:moveTo>
                  <a:pt x="9855" y="105905"/>
                </a:moveTo>
                <a:lnTo>
                  <a:pt x="152826" y="105905"/>
                </a:lnTo>
                <a:cubicBezTo>
                  <a:pt x="165181" y="105905"/>
                  <a:pt x="165181" y="125321"/>
                  <a:pt x="152826" y="125321"/>
                </a:cubicBezTo>
                <a:lnTo>
                  <a:pt x="9855" y="125321"/>
                </a:lnTo>
                <a:cubicBezTo>
                  <a:pt x="-2501" y="125321"/>
                  <a:pt x="-2501" y="105905"/>
                  <a:pt x="9855" y="105905"/>
                </a:cubicBezTo>
                <a:close/>
                <a:moveTo>
                  <a:pt x="9855" y="52952"/>
                </a:moveTo>
                <a:lnTo>
                  <a:pt x="116936" y="52952"/>
                </a:lnTo>
                <a:cubicBezTo>
                  <a:pt x="129292" y="52952"/>
                  <a:pt x="129292" y="72368"/>
                  <a:pt x="116936" y="72368"/>
                </a:cubicBezTo>
                <a:lnTo>
                  <a:pt x="9855" y="72368"/>
                </a:lnTo>
                <a:cubicBezTo>
                  <a:pt x="-2501" y="72368"/>
                  <a:pt x="-2501" y="52952"/>
                  <a:pt x="9855" y="52952"/>
                </a:cubicBezTo>
                <a:close/>
                <a:moveTo>
                  <a:pt x="9267" y="0"/>
                </a:moveTo>
                <a:lnTo>
                  <a:pt x="152238" y="0"/>
                </a:lnTo>
                <a:cubicBezTo>
                  <a:pt x="164593" y="0"/>
                  <a:pt x="164593" y="19416"/>
                  <a:pt x="152238" y="19416"/>
                </a:cubicBezTo>
                <a:lnTo>
                  <a:pt x="9267" y="19416"/>
                </a:lnTo>
                <a:cubicBezTo>
                  <a:pt x="-3089" y="19416"/>
                  <a:pt x="-3089" y="0"/>
                  <a:pt x="9267" y="0"/>
                </a:cubicBezTo>
                <a:close/>
              </a:path>
            </a:pathLst>
          </a:custGeom>
          <a:solidFill>
            <a:schemeClr val="bg1"/>
          </a:solidFill>
          <a:ln w="5879"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rot="0" flipH="0" flipV="0">
            <a:off x="11105176" y="576112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0" flipH="0" flipV="0">
            <a:off x="660400" y="1967949"/>
            <a:ext cx="134730" cy="216673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0" flipH="0" flipV="0">
            <a:off x="11438513" y="757924"/>
            <a:ext cx="80387" cy="80387"/>
          </a:xfrm>
          <a:prstGeom prst="ellipse">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11287788" y="757924"/>
            <a:ext cx="80387" cy="80387"/>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flipH="0" flipV="0">
            <a:off x="5873651" y="325473"/>
            <a:ext cx="432000" cy="3217335"/>
          </a:xfrm>
          <a:prstGeom prst="round2SameRect">
            <a:avLst>
              <a:gd name="adj1" fmla="val 50000"/>
              <a:gd name="adj2" fmla="val 0"/>
            </a:avLst>
          </a:prstGeom>
          <a:gradFill>
            <a:gsLst>
              <a:gs pos="10000">
                <a:schemeClr val="accent1"/>
              </a:gs>
              <a:gs pos="100000">
                <a:schemeClr val="accent1">
                  <a:lumMod val="60000"/>
                  <a:lumOff val="40000"/>
                </a:schemeClr>
              </a:gs>
            </a:gsLst>
            <a:lin ang="10800000" scaled="0"/>
          </a:gradFill>
          <a:ln w="12700" cap="sq">
            <a:noFill/>
            <a:miter/>
          </a:ln>
        </p:spPr>
        <p:txBody>
          <a:bodyPr vert="horz" wrap="square" lIns="0" tIns="0" rIns="0" bIns="0" rtlCol="0" anchor="ctr"/>
          <a:lstStyle/>
          <a:p>
            <a:pPr algn="ctr"/>
            <a:endParaRPr kumimoji="1" lang="zh-CN" altLang="en-US"/>
          </a:p>
        </p:txBody>
      </p:sp>
      <p:sp>
        <p:nvSpPr>
          <p:cNvPr id="4" name="标题 1"/>
          <p:cNvSpPr txBox="1"/>
          <p:nvPr/>
        </p:nvSpPr>
        <p:spPr>
          <a:xfrm rot="5400000" flipH="0" flipV="0">
            <a:off x="9694233" y="325473"/>
            <a:ext cx="432000" cy="3217335"/>
          </a:xfrm>
          <a:prstGeom prst="round2SameRect">
            <a:avLst>
              <a:gd name="adj1" fmla="val 50000"/>
              <a:gd name="adj2" fmla="val 0"/>
            </a:avLst>
          </a:prstGeom>
          <a:gradFill>
            <a:gsLst>
              <a:gs pos="10000">
                <a:schemeClr val="accent1"/>
              </a:gs>
              <a:gs pos="100000">
                <a:schemeClr val="accent1">
                  <a:lumMod val="60000"/>
                  <a:lumOff val="40000"/>
                </a:schemeClr>
              </a:gs>
            </a:gsLst>
            <a:lin ang="10800000" scaled="0"/>
          </a:gradFill>
          <a:ln w="12700" cap="sq">
            <a:noFill/>
            <a:miter/>
          </a:ln>
        </p:spPr>
        <p:txBody>
          <a:bodyPr vert="horz" wrap="square" lIns="0" tIns="0" rIns="0" bIns="0" rtlCol="0" anchor="ctr"/>
          <a:lstStyle/>
          <a:p>
            <a:pPr algn="ctr"/>
            <a:endParaRPr kumimoji="1" lang="zh-CN" altLang="en-US"/>
          </a:p>
        </p:txBody>
      </p:sp>
      <p:sp>
        <p:nvSpPr>
          <p:cNvPr id="5" name="标题 1"/>
          <p:cNvSpPr txBox="1"/>
          <p:nvPr/>
        </p:nvSpPr>
        <p:spPr>
          <a:xfrm rot="0" flipH="0" flipV="0">
            <a:off x="660398" y="2240928"/>
            <a:ext cx="3217335" cy="720000"/>
          </a:xfrm>
          <a:prstGeom prst="rect">
            <a:avLst/>
          </a:prstGeom>
          <a:noFill/>
          <a:ln>
            <a:noFill/>
          </a:ln>
        </p:spPr>
        <p:txBody>
          <a:bodyPr vert="horz" wrap="square" lIns="0" tIns="0" rIns="0" bIns="0" rtlCol="0" anchor="ctr"/>
          <a:lstStyle/>
          <a:p>
            <a:pPr algn="l"/>
            <a:r>
              <a:rPr kumimoji="1" lang="en-US" altLang="zh-CN" sz="1600">
                <a:ln w="12700">
                  <a:noFill/>
                </a:ln>
                <a:solidFill>
                  <a:srgbClr val="000000">
                    <a:alpha val="100000"/>
                  </a:srgbClr>
                </a:solidFill>
                <a:latin typeface="Source Han Sans CN Bold"/>
                <a:ea typeface="Source Han Sans CN Bold"/>
                <a:cs typeface="Source Han Sans CN Bold"/>
              </a:rPr>
              <a:t> Structuring the Data for Model Training</a:t>
            </a:r>
            <a:endParaRPr kumimoji="1" lang="zh-CN" altLang="en-US"/>
          </a:p>
        </p:txBody>
      </p:sp>
      <p:sp>
        <p:nvSpPr>
          <p:cNvPr id="6" name="标题 1"/>
          <p:cNvSpPr txBox="1"/>
          <p:nvPr/>
        </p:nvSpPr>
        <p:spPr>
          <a:xfrm rot="0" flipH="0" flipV="0">
            <a:off x="660398" y="2987280"/>
            <a:ext cx="3217335" cy="2192105"/>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This section will explain how the data is organized into 'dogs' and 'cats' folders within the training directory. This structure simplifies the data loading process and allows the model to easily infer class labels from directory names.</a:t>
            </a:r>
            <a:endParaRPr kumimoji="1" lang="zh-CN" altLang="en-US"/>
          </a:p>
        </p:txBody>
      </p:sp>
      <p:sp>
        <p:nvSpPr>
          <p:cNvPr id="7" name="标题 1"/>
          <p:cNvSpPr txBox="1"/>
          <p:nvPr/>
        </p:nvSpPr>
        <p:spPr>
          <a:xfrm rot="5400000" flipH="0" flipV="0">
            <a:off x="2053066" y="325473"/>
            <a:ext cx="432000" cy="3217335"/>
          </a:xfrm>
          <a:prstGeom prst="round2SameRect">
            <a:avLst>
              <a:gd name="adj1" fmla="val 50000"/>
              <a:gd name="adj2" fmla="val 0"/>
            </a:avLst>
          </a:prstGeom>
          <a:gradFill>
            <a:gsLst>
              <a:gs pos="10000">
                <a:schemeClr val="accent1"/>
              </a:gs>
              <a:gs pos="100000">
                <a:schemeClr val="accent1">
                  <a:lumMod val="60000"/>
                  <a:lumOff val="40000"/>
                </a:schemeClr>
              </a:gs>
            </a:gsLst>
            <a:lin ang="10800000" scaled="0"/>
          </a:gradFill>
          <a:ln w="12700" cap="sq">
            <a:noFill/>
            <a:miter/>
          </a:ln>
        </p:spPr>
        <p:txBody>
          <a:bodyPr vert="horz" wrap="square" lIns="0" tIns="0" rIns="0" bIns="0" rtlCol="0" anchor="ctr"/>
          <a:lstStyle/>
          <a:p>
            <a:pPr algn="ctr"/>
            <a:endParaRPr kumimoji="1" lang="zh-CN" altLang="en-US"/>
          </a:p>
        </p:txBody>
      </p:sp>
      <p:sp>
        <p:nvSpPr>
          <p:cNvPr id="8" name="标题 1"/>
          <p:cNvSpPr txBox="1"/>
          <p:nvPr/>
        </p:nvSpPr>
        <p:spPr>
          <a:xfrm rot="0" flipH="0" flipV="0">
            <a:off x="768400" y="1790142"/>
            <a:ext cx="1944000" cy="288000"/>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OPPOSans L"/>
                <a:ea typeface="OPPOSans L"/>
                <a:cs typeface="OPPOSans L"/>
              </a:rPr>
              <a:t>Part 01</a:t>
            </a:r>
            <a:endParaRPr kumimoji="1" lang="zh-CN" altLang="en-US"/>
          </a:p>
        </p:txBody>
      </p:sp>
      <p:sp>
        <p:nvSpPr>
          <p:cNvPr id="9" name="标题 1"/>
          <p:cNvSpPr txBox="1"/>
          <p:nvPr/>
        </p:nvSpPr>
        <p:spPr>
          <a:xfrm rot="0" flipH="0" flipV="0">
            <a:off x="4480982" y="2240928"/>
            <a:ext cx="3217335" cy="720000"/>
          </a:xfrm>
          <a:prstGeom prst="rect">
            <a:avLst/>
          </a:prstGeom>
          <a:noFill/>
          <a:ln>
            <a:noFill/>
          </a:ln>
        </p:spPr>
        <p:txBody>
          <a:bodyPr vert="horz" wrap="square" lIns="0" tIns="0" rIns="0" bIns="0" rtlCol="0" anchor="ctr"/>
          <a:lstStyle/>
          <a:p>
            <a:pPr algn="l"/>
            <a:r>
              <a:rPr kumimoji="1" lang="en-US" altLang="zh-CN" sz="1600">
                <a:ln w="12700">
                  <a:noFill/>
                </a:ln>
                <a:solidFill>
                  <a:srgbClr val="000000">
                    <a:alpha val="100000"/>
                  </a:srgbClr>
                </a:solidFill>
                <a:latin typeface="Source Han Sans CN Bold"/>
                <a:ea typeface="Source Han Sans CN Bold"/>
                <a:cs typeface="Source Han Sans CN Bold"/>
              </a:rPr>
              <a:t> Enhancing the Dataset with Data Augmentation</a:t>
            </a:r>
            <a:endParaRPr kumimoji="1" lang="zh-CN" altLang="en-US"/>
          </a:p>
        </p:txBody>
      </p:sp>
      <p:sp>
        <p:nvSpPr>
          <p:cNvPr id="10" name="标题 1"/>
          <p:cNvSpPr txBox="1"/>
          <p:nvPr/>
        </p:nvSpPr>
        <p:spPr>
          <a:xfrm rot="0" flipH="0" flipV="0">
            <a:off x="4480982" y="2987280"/>
            <a:ext cx="3217335" cy="2192105"/>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Data augmentation is a critical technique for improving the model's robustness. In this section, we will discuss how random transformations like rotation, flipping, and zooming are applied to the images to create a more diverse training dataset.</a:t>
            </a:r>
            <a:endParaRPr kumimoji="1" lang="zh-CN" altLang="en-US"/>
          </a:p>
        </p:txBody>
      </p:sp>
      <p:sp>
        <p:nvSpPr>
          <p:cNvPr id="11" name="标题 1"/>
          <p:cNvSpPr txBox="1"/>
          <p:nvPr/>
        </p:nvSpPr>
        <p:spPr>
          <a:xfrm rot="0" flipH="0" flipV="0">
            <a:off x="4588985" y="1790142"/>
            <a:ext cx="1944000" cy="288000"/>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OPPOSans L"/>
                <a:ea typeface="OPPOSans L"/>
                <a:cs typeface="OPPOSans L"/>
              </a:rPr>
              <a:t>Part 02</a:t>
            </a:r>
            <a:endParaRPr kumimoji="1" lang="zh-CN" altLang="en-US"/>
          </a:p>
        </p:txBody>
      </p:sp>
      <p:sp>
        <p:nvSpPr>
          <p:cNvPr id="12" name="标题 1"/>
          <p:cNvSpPr txBox="1"/>
          <p:nvPr/>
        </p:nvSpPr>
        <p:spPr>
          <a:xfrm rot="0" flipH="0" flipV="0">
            <a:off x="8301565" y="2240928"/>
            <a:ext cx="3217335" cy="720000"/>
          </a:xfrm>
          <a:prstGeom prst="rect">
            <a:avLst/>
          </a:prstGeom>
          <a:noFill/>
          <a:ln>
            <a:noFill/>
          </a:ln>
        </p:spPr>
        <p:txBody>
          <a:bodyPr vert="horz" wrap="square" lIns="0" tIns="0" rIns="0" bIns="0" rtlCol="0" anchor="ctr"/>
          <a:lstStyle/>
          <a:p>
            <a:pPr algn="l"/>
            <a:r>
              <a:rPr kumimoji="1" lang="en-US" altLang="zh-CN" sz="1600">
                <a:ln w="12700">
                  <a:noFill/>
                </a:ln>
                <a:solidFill>
                  <a:srgbClr val="000000">
                    <a:alpha val="100000"/>
                  </a:srgbClr>
                </a:solidFill>
                <a:latin typeface="Source Han Sans CN Bold"/>
                <a:ea typeface="Source Han Sans CN Bold"/>
                <a:cs typeface="Source Han Sans CN Bold"/>
              </a:rPr>
              <a:t>Optimizing Data Loading for Efficient Training</a:t>
            </a:r>
            <a:endParaRPr kumimoji="1" lang="zh-CN" altLang="en-US"/>
          </a:p>
        </p:txBody>
      </p:sp>
      <p:sp>
        <p:nvSpPr>
          <p:cNvPr id="13" name="标题 1"/>
          <p:cNvSpPr txBox="1"/>
          <p:nvPr/>
        </p:nvSpPr>
        <p:spPr>
          <a:xfrm rot="0" flipH="0" flipV="0">
            <a:off x="8301565" y="2987280"/>
            <a:ext cx="3217335" cy="2192105"/>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Source Han Sans"/>
                <a:ea typeface="Source Han Sans"/>
                <a:cs typeface="Source Han Sans"/>
              </a:rPr>
              <a:t>Efficient data loading is essential for training deep learning models. This part will cover techniques like caching and prefetching, which ensure that data is loaded quickly and efficiently, keeping the GPU utilization high and reducing idle time.</a:t>
            </a:r>
            <a:endParaRPr kumimoji="1" lang="zh-CN" altLang="en-US"/>
          </a:p>
        </p:txBody>
      </p:sp>
      <p:sp>
        <p:nvSpPr>
          <p:cNvPr id="14" name="标题 1"/>
          <p:cNvSpPr txBox="1"/>
          <p:nvPr/>
        </p:nvSpPr>
        <p:spPr>
          <a:xfrm rot="0" flipH="0" flipV="0">
            <a:off x="8409567" y="1790142"/>
            <a:ext cx="1944000" cy="288000"/>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OPPOSans L"/>
                <a:ea typeface="OPPOSans L"/>
                <a:cs typeface="OPPOSans L"/>
              </a:rPr>
              <a:t>Part 03</a:t>
            </a:r>
            <a:endParaRPr kumimoji="1" lang="zh-CN" altLang="en-US"/>
          </a:p>
        </p:txBody>
      </p:sp>
      <p:cxnSp>
        <p:nvCxnSpPr>
          <p:cNvPr id="15" name="标题 1"/>
          <p:cNvCxnSpPr/>
          <p:nvPr/>
        </p:nvCxnSpPr>
        <p:spPr>
          <a:xfrm rot="0" flipH="0" flipV="0">
            <a:off x="686526" y="5473471"/>
            <a:ext cx="7704000" cy="0"/>
          </a:xfrm>
          <a:prstGeom prst="line">
            <a:avLst/>
          </a:prstGeom>
          <a:noFill/>
          <a:ln w="19050" cap="sq">
            <a:solidFill>
              <a:schemeClr val="accent1">
                <a:lumMod val="40000"/>
                <a:lumOff val="60000"/>
              </a:schemeClr>
            </a:solidFill>
            <a:round/>
            <a:headEnd type="none"/>
            <a:tailEnd type="none"/>
          </a:ln>
        </p:spPr>
      </p:cxnSp>
      <p:sp>
        <p:nvSpPr>
          <p:cNvPr id="16" name="标题 1"/>
          <p:cNvSpPr txBox="1"/>
          <p:nvPr/>
        </p:nvSpPr>
        <p:spPr>
          <a:xfrm rot="0" flipH="0" flipV="0">
            <a:off x="4507112" y="5419471"/>
            <a:ext cx="108000" cy="108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rot="0" flipH="0" flipV="0">
            <a:off x="8338058" y="5419471"/>
            <a:ext cx="108000" cy="108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rot="0" flipH="0" flipV="0">
            <a:off x="632527" y="5419471"/>
            <a:ext cx="108000" cy="108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rot="0" flipH="0" flipV="0">
            <a:off x="438153" y="454500"/>
            <a:ext cx="6685308" cy="510950"/>
          </a:xfrm>
          <a:prstGeom prst="parallelogram">
            <a:avLst>
              <a:gd name="adj" fmla="val 42948"/>
            </a:avLst>
          </a:prstGeom>
          <a:gradFill>
            <a:gsLst>
              <a:gs pos="0">
                <a:schemeClr val="accent1">
                  <a:lumMod val="20000"/>
                  <a:lumOff val="80000"/>
                </a:schemeClr>
              </a:gs>
              <a:gs pos="89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rot="0" flipH="0" flipV="0">
            <a:off x="773150" y="475975"/>
            <a:ext cx="10745750" cy="468000"/>
          </a:xfrm>
          <a:prstGeom prst="rect">
            <a:avLst/>
          </a:prstGeom>
          <a:noFill/>
          <a:ln>
            <a:noFill/>
          </a:ln>
        </p:spPr>
        <p:txBody>
          <a:bodyPr vert="horz" wrap="square" lIns="0" tIns="0" rIns="0" bIns="0" rtlCol="0" anchor="ctr"/>
          <a:lstStyle/>
          <a:p>
            <a:pPr algn="l"/>
            <a:endParaRPr kumimoji="1" lang="zh-CN" altLang="en-US"/>
          </a:p>
        </p:txBody>
      </p:sp>
      <p:sp>
        <p:nvSpPr>
          <p:cNvPr id="21" name="标题 1"/>
          <p:cNvSpPr txBox="1"/>
          <p:nvPr/>
        </p:nvSpPr>
        <p:spPr>
          <a:xfrm rot="0" flipH="0" flipV="0">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8000"/>
          </a:xfrm>
          <a:custGeom>
            <a:avLst/>
            <a:gd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rot="0" flipH="0" flipV="0">
            <a:off x="660400" y="4350027"/>
            <a:ext cx="6463881" cy="1784073"/>
          </a:xfrm>
          <a:prstGeom prst="rect">
            <a:avLst/>
          </a:prstGeom>
          <a:noFill/>
          <a:ln>
            <a:noFill/>
          </a:ln>
        </p:spPr>
        <p:txBody>
          <a:bodyPr vert="horz" wrap="square" lIns="0" tIns="0" rIns="0" bIns="0" rtlCol="0" anchor="t"/>
          <a:lstStyle/>
          <a:p>
            <a:pPr algn="l"/>
            <a:r>
              <a:rPr kumimoji="1" lang="en-US" altLang="zh-CN" sz="3096">
                <a:ln w="12700">
                  <a:noFill/>
                </a:ln>
                <a:solidFill>
                  <a:srgbClr val="FFFFFF">
                    <a:alpha val="100000"/>
                  </a:srgbClr>
                </a:solidFill>
                <a:latin typeface="OPPOSans H"/>
                <a:ea typeface="OPPOSans H"/>
                <a:cs typeface="OPPOSans H"/>
              </a:rPr>
              <a:t>Building the Neural Network Model</a:t>
            </a:r>
            <a:endParaRPr kumimoji="1" lang="zh-CN" altLang="en-US"/>
          </a:p>
        </p:txBody>
      </p:sp>
      <p:sp>
        <p:nvSpPr>
          <p:cNvPr id="4" name="标题 1"/>
          <p:cNvSpPr txBox="1"/>
          <p:nvPr/>
        </p:nvSpPr>
        <p:spPr>
          <a:xfrm rot="0" flipH="0" flipV="0">
            <a:off x="1048026" y="351693"/>
            <a:ext cx="4096729" cy="3989196"/>
          </a:xfrm>
          <a:prstGeom prst="rect">
            <a:avLst/>
          </a:prstGeom>
          <a:noFill/>
          <a:ln>
            <a:noFill/>
          </a:ln>
        </p:spPr>
        <p:txBody>
          <a:bodyPr vert="horz" wrap="square" lIns="0" tIns="0" rIns="0" bIns="0" rtlCol="0" anchor="b"/>
          <a:lstStyle/>
          <a:p>
            <a:pPr algn="l"/>
            <a:r>
              <a:rPr kumimoji="1" lang="en-US" altLang="zh-CN" sz="16600">
                <a:ln w="12700">
                  <a:noFill/>
                </a:ln>
                <a:solidFill>
                  <a:srgbClr val="FFFFFF">
                    <a:alpha val="50000"/>
                  </a:srgbClr>
                </a:solidFill>
                <a:latin typeface="OPPOSans H"/>
                <a:ea typeface="OPPOSans H"/>
                <a:cs typeface="OPPOSans H"/>
              </a:rPr>
              <a:t>04</a:t>
            </a:r>
            <a:endParaRPr kumimoji="1" lang="zh-CN" altLang="en-US"/>
          </a:p>
        </p:txBody>
      </p:sp>
      <p:sp>
        <p:nvSpPr>
          <p:cNvPr id="5" name="标题 1"/>
          <p:cNvSpPr txBox="1"/>
          <p:nvPr/>
        </p:nvSpPr>
        <p:spPr>
          <a:xfrm rot="0" flipH="0" flipV="0">
            <a:off x="11349925" y="5763356"/>
            <a:ext cx="162092" cy="125321"/>
          </a:xfrm>
          <a:custGeom>
            <a:avLst/>
            <a:gdLst>
              <a:gd name="connsiteX0" fmla="*/ 9855 w 162092"/>
              <a:gd name="connsiteY0" fmla="*/ 105905 h 125321"/>
              <a:gd name="connsiteX1" fmla="*/ 152826 w 162092"/>
              <a:gd name="connsiteY1" fmla="*/ 105905 h 125321"/>
              <a:gd name="connsiteX2" fmla="*/ 152826 w 162092"/>
              <a:gd name="connsiteY2" fmla="*/ 125321 h 125321"/>
              <a:gd name="connsiteX3" fmla="*/ 9855 w 162092"/>
              <a:gd name="connsiteY3" fmla="*/ 125321 h 125321"/>
              <a:gd name="connsiteX4" fmla="*/ 9855 w 162092"/>
              <a:gd name="connsiteY4" fmla="*/ 105905 h 125321"/>
              <a:gd name="connsiteX5" fmla="*/ 9855 w 162092"/>
              <a:gd name="connsiteY5" fmla="*/ 52952 h 125321"/>
              <a:gd name="connsiteX6" fmla="*/ 116936 w 162092"/>
              <a:gd name="connsiteY6" fmla="*/ 52952 h 125321"/>
              <a:gd name="connsiteX7" fmla="*/ 116936 w 162092"/>
              <a:gd name="connsiteY7" fmla="*/ 72368 h 125321"/>
              <a:gd name="connsiteX8" fmla="*/ 9855 w 162092"/>
              <a:gd name="connsiteY8" fmla="*/ 72368 h 125321"/>
              <a:gd name="connsiteX9" fmla="*/ 9855 w 162092"/>
              <a:gd name="connsiteY9" fmla="*/ 52952 h 125321"/>
              <a:gd name="connsiteX10" fmla="*/ 9267 w 162092"/>
              <a:gd name="connsiteY10" fmla="*/ 0 h 125321"/>
              <a:gd name="connsiteX11" fmla="*/ 152238 w 162092"/>
              <a:gd name="connsiteY11" fmla="*/ 0 h 125321"/>
              <a:gd name="connsiteX12" fmla="*/ 152238 w 162092"/>
              <a:gd name="connsiteY12" fmla="*/ 19416 h 125321"/>
              <a:gd name="connsiteX13" fmla="*/ 9267 w 162092"/>
              <a:gd name="connsiteY13" fmla="*/ 19416 h 125321"/>
              <a:gd name="connsiteX14" fmla="*/ 9267 w 162092"/>
              <a:gd name="connsiteY14" fmla="*/ 0 h 125321"/>
            </a:gdLst>
            <a:rect l="l" t="t" r="r" b="b"/>
            <a:pathLst>
              <a:path w="162092" h="125321">
                <a:moveTo>
                  <a:pt x="9855" y="105905"/>
                </a:moveTo>
                <a:lnTo>
                  <a:pt x="152826" y="105905"/>
                </a:lnTo>
                <a:cubicBezTo>
                  <a:pt x="165181" y="105905"/>
                  <a:pt x="165181" y="125321"/>
                  <a:pt x="152826" y="125321"/>
                </a:cubicBezTo>
                <a:lnTo>
                  <a:pt x="9855" y="125321"/>
                </a:lnTo>
                <a:cubicBezTo>
                  <a:pt x="-2501" y="125321"/>
                  <a:pt x="-2501" y="105905"/>
                  <a:pt x="9855" y="105905"/>
                </a:cubicBezTo>
                <a:close/>
                <a:moveTo>
                  <a:pt x="9855" y="52952"/>
                </a:moveTo>
                <a:lnTo>
                  <a:pt x="116936" y="52952"/>
                </a:lnTo>
                <a:cubicBezTo>
                  <a:pt x="129292" y="52952"/>
                  <a:pt x="129292" y="72368"/>
                  <a:pt x="116936" y="72368"/>
                </a:cubicBezTo>
                <a:lnTo>
                  <a:pt x="9855" y="72368"/>
                </a:lnTo>
                <a:cubicBezTo>
                  <a:pt x="-2501" y="72368"/>
                  <a:pt x="-2501" y="52952"/>
                  <a:pt x="9855" y="52952"/>
                </a:cubicBezTo>
                <a:close/>
                <a:moveTo>
                  <a:pt x="9267" y="0"/>
                </a:moveTo>
                <a:lnTo>
                  <a:pt x="152238" y="0"/>
                </a:lnTo>
                <a:cubicBezTo>
                  <a:pt x="164593" y="0"/>
                  <a:pt x="164593" y="19416"/>
                  <a:pt x="152238" y="19416"/>
                </a:cubicBezTo>
                <a:lnTo>
                  <a:pt x="9267" y="19416"/>
                </a:lnTo>
                <a:cubicBezTo>
                  <a:pt x="-3089" y="19416"/>
                  <a:pt x="-3089" y="0"/>
                  <a:pt x="9267" y="0"/>
                </a:cubicBezTo>
                <a:close/>
              </a:path>
            </a:pathLst>
          </a:custGeom>
          <a:solidFill>
            <a:schemeClr val="bg1"/>
          </a:solidFill>
          <a:ln w="5879"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rot="0" flipH="0" flipV="0">
            <a:off x="11105176" y="5761129"/>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rot="0" flipH="0" flipV="0">
            <a:off x="660400" y="1967949"/>
            <a:ext cx="134730" cy="216673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0" flipH="0" flipV="0">
            <a:off x="11438513" y="757924"/>
            <a:ext cx="80387" cy="80387"/>
          </a:xfrm>
          <a:prstGeom prst="ellipse">
            <a:avLst/>
          </a:prstGeom>
          <a:solidFill>
            <a:schemeClr val="bg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0" flipH="0" flipV="0">
            <a:off x="11287788" y="757924"/>
            <a:ext cx="80387" cy="80387"/>
          </a:xfrm>
          <a:prstGeom prst="ellipse">
            <a:avLst/>
          </a:prstGeom>
          <a:noFill/>
          <a:ln w="12700" cap="sq">
            <a:solidFill>
              <a:schemeClr val="bg1"/>
            </a:solidFill>
            <a:miter/>
          </a:ln>
        </p:spPr>
        <p:txBody>
          <a:bodyPr vert="horz" wrap="square" lIns="91440" tIns="45720" rIns="91440" bIns="45720" rtlCol="0" anchor="ctr"/>
          <a:lstStyle/>
          <a:p>
            <a:pPr algn="ctr"/>
            <a:endParaRPr kumimoji="1" lang="zh-CN" altLang="en-US"/>
          </a:p>
        </p:txBody>
      </p:sp>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